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panose="02000000000000000000" pitchFamily="2" charset="0"/>
      <p:regular r:id="rId31"/>
      <p:bold r:id="rId32"/>
      <p:italic r:id="rId33"/>
      <p:boldItalic r:id="rId34"/>
    </p:embeddedFont>
    <p:embeddedFont>
      <p:font typeface="Roboto Medium" panose="02000000000000000000" pitchFamily="2" charset="0"/>
      <p:regular r:id="rId35"/>
      <p:bold r:id="rId36"/>
      <p:italic r:id="rId37"/>
      <p:boldItalic r:id="rId38"/>
    </p:embeddedFont>
    <p:embeddedFont>
      <p:font typeface="Roboto Slab" pitchFamily="2" charset="0"/>
      <p:regular r:id="rId39"/>
      <p:bold r:id="rId40"/>
    </p:embeddedFont>
    <p:embeddedFont>
      <p:font typeface="Roboto Thin"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Ln/+KHiJB/jNDXHIohjoHOE7Z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60" d="100"/>
          <a:sy n="160" d="100"/>
        </p:scale>
        <p:origin x="2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Palliative care is covered through medicaid, but it is likely variable by state and some treatments and medications may not be covered. </a:t>
            </a:r>
            <a:endParaRPr/>
          </a:p>
          <a:p>
            <a:pPr marL="0" lvl="0" indent="0" algn="l" rtl="0">
              <a:lnSpc>
                <a:spcPct val="100000"/>
              </a:lnSpc>
              <a:spcBef>
                <a:spcPts val="0"/>
              </a:spcBef>
              <a:spcAft>
                <a:spcPts val="0"/>
              </a:spcAft>
              <a:buSzPts val="1100"/>
              <a:buNone/>
            </a:pPr>
            <a:r>
              <a:rPr lang="en"/>
              <a:t>Hospice: in most states Medicaid pays all related costs associated with the care related to the terminal prognosis, although some meds and treatments may not be covered.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be7bf52a2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abe7bf52a2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be7bf52a2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abe7bf52a2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be7bf52a2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abe7bf52a2_0_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be7bf52a2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be7bf52a2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be7bf52a2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abe7bf52a2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abe7bf52a2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abe7bf52a2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be7bf52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abe7bf52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be7bf52a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be7bf52a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sz="1200">
              <a:solidFill>
                <a:schemeClr val="dk1"/>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8"/>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8"/>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8"/>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8"/>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28"/>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37"/>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7"/>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37"/>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6" name="Google Shape;5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2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2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19" name="Google Shape;19;p29"/>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20" name="Google Shape;20;p29"/>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21" name="Google Shape;21;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cxnSp>
        <p:nvCxnSpPr>
          <p:cNvPr id="24" name="Google Shape;24;p30"/>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5" name="Google Shape;25;p3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3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cxnSp>
        <p:nvCxnSpPr>
          <p:cNvPr id="29" name="Google Shape;29;p31"/>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30" name="Google Shape;30;p31"/>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 name="Google Shape;3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cxnSp>
        <p:nvCxnSpPr>
          <p:cNvPr id="33" name="Google Shape;33;p32"/>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4" name="Google Shape;34;p3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32"/>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32"/>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7" name="Google Shape;3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cxnSp>
        <p:nvCxnSpPr>
          <p:cNvPr id="42" name="Google Shape;42;p34"/>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43" name="Google Shape;43;p34"/>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4" name="Google Shape;44;p34"/>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5" name="Google Shape;4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8" name="Google Shape;4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6"/>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rgbClr val="FFFFFF"/>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2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guerrem@ohsu.edu"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getpalliativecare.org/" TargetMode="External"/><Relationship Id="rId7" Type="http://schemas.openxmlformats.org/officeDocument/2006/relationships/hyperlink" Target="http://www.brainyquote.com/authors/hippocrates-quote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who.int/cancer/palliative/definition/en/" TargetMode="External"/><Relationship Id="rId5" Type="http://schemas.openxmlformats.org/officeDocument/2006/relationships/hyperlink" Target="https://www.nationalcoalitionhpc.org/ncp" TargetMode="External"/><Relationship Id="rId4" Type="http://schemas.openxmlformats.org/officeDocument/2006/relationships/hyperlink" Target="https://getpalliativecare.org/provider-directo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553375" y="1619650"/>
            <a:ext cx="8038200" cy="152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
                <a:solidFill>
                  <a:srgbClr val="000000"/>
                </a:solidFill>
              </a:rPr>
              <a:t>Palliative Care</a:t>
            </a:r>
            <a:endParaRPr>
              <a:solidFill>
                <a:srgbClr val="000000"/>
              </a:solidFill>
            </a:endParaRPr>
          </a:p>
        </p:txBody>
      </p:sp>
      <p:sp>
        <p:nvSpPr>
          <p:cNvPr id="64" name="Google Shape;64;p1"/>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1600">
                <a:solidFill>
                  <a:srgbClr val="000000"/>
                </a:solidFill>
              </a:rPr>
              <a:t>Presented by: </a:t>
            </a:r>
            <a:endParaRPr sz="1600">
              <a:solidFill>
                <a:srgbClr val="000000"/>
              </a:solidFill>
            </a:endParaRPr>
          </a:p>
          <a:p>
            <a:pPr marL="0" lvl="0" indent="0" algn="ctr" rtl="0">
              <a:spcBef>
                <a:spcPts val="0"/>
              </a:spcBef>
              <a:spcAft>
                <a:spcPts val="0"/>
              </a:spcAft>
              <a:buSzPts val="2400"/>
              <a:buNone/>
            </a:pPr>
            <a:r>
              <a:rPr lang="en" sz="1600">
                <a:solidFill>
                  <a:srgbClr val="000000"/>
                </a:solidFill>
              </a:rPr>
              <a:t>Jaime Kiff, B.S.</a:t>
            </a:r>
            <a:endParaRPr sz="1600">
              <a:solidFill>
                <a:srgbClr val="000000"/>
              </a:solidFill>
            </a:endParaRPr>
          </a:p>
          <a:p>
            <a:pPr marL="0" lvl="0" indent="0" algn="ctr" rtl="0">
              <a:lnSpc>
                <a:spcPct val="100000"/>
              </a:lnSpc>
              <a:spcBef>
                <a:spcPts val="0"/>
              </a:spcBef>
              <a:spcAft>
                <a:spcPts val="0"/>
              </a:spcAft>
              <a:buSzPts val="2400"/>
              <a:buNone/>
            </a:pPr>
            <a:r>
              <a:rPr lang="en" sz="1600">
                <a:solidFill>
                  <a:srgbClr val="000000"/>
                </a:solidFill>
              </a:rPr>
              <a:t>Megan Guerre, M.S.</a:t>
            </a:r>
            <a:endParaRPr sz="1600">
              <a:solidFill>
                <a:srgbClr val="000000"/>
              </a:solidFill>
            </a:endParaRPr>
          </a:p>
          <a:p>
            <a:pPr marL="0" lvl="0" indent="0" algn="ctr" rtl="0">
              <a:lnSpc>
                <a:spcPct val="100000"/>
              </a:lnSpc>
              <a:spcBef>
                <a:spcPts val="0"/>
              </a:spcBef>
              <a:spcAft>
                <a:spcPts val="0"/>
              </a:spcAft>
              <a:buSzPts val="2400"/>
              <a:buNone/>
            </a:pPr>
            <a:r>
              <a:rPr lang="en" sz="1600">
                <a:solidFill>
                  <a:srgbClr val="000000"/>
                </a:solidFill>
              </a:rPr>
              <a:t>David Windler, M.D. </a:t>
            </a:r>
            <a:endParaRPr sz="1600">
              <a:solidFill>
                <a:srgbClr val="000000"/>
              </a:solidFill>
            </a:endParaRPr>
          </a:p>
        </p:txBody>
      </p:sp>
      <p:pic>
        <p:nvPicPr>
          <p:cNvPr id="65" name="Google Shape;65;p1"/>
          <p:cNvPicPr preferRelativeResize="0"/>
          <p:nvPr/>
        </p:nvPicPr>
        <p:blipFill rotWithShape="1">
          <a:blip r:embed="rId3">
            <a:alphaModFix/>
          </a:blip>
          <a:srcRect/>
          <a:stretch/>
        </p:blipFill>
        <p:spPr>
          <a:xfrm>
            <a:off x="3297452" y="4215475"/>
            <a:ext cx="2549099" cy="858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300">
                <a:solidFill>
                  <a:srgbClr val="000000"/>
                </a:solidFill>
              </a:rPr>
              <a:t>Who receives palliative care? Is it right for me?</a:t>
            </a:r>
            <a:endParaRPr sz="2300">
              <a:solidFill>
                <a:srgbClr val="000000"/>
              </a:solidFill>
            </a:endParaRPr>
          </a:p>
        </p:txBody>
      </p:sp>
      <p:sp>
        <p:nvSpPr>
          <p:cNvPr id="132" name="Google Shape;132;p9"/>
          <p:cNvSpPr txBox="1">
            <a:spLocks noGrp="1"/>
          </p:cNvSpPr>
          <p:nvPr>
            <p:ph type="body" idx="1"/>
          </p:nvPr>
        </p:nvSpPr>
        <p:spPr>
          <a:xfrm>
            <a:off x="387900" y="1566025"/>
            <a:ext cx="4441500" cy="279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rgbClr val="000000"/>
                </a:solidFill>
              </a:rPr>
              <a:t>Anyone who would like help managing the symptoms and stress of serious illnesses, such as…</a:t>
            </a:r>
            <a:endParaRPr sz="1400">
              <a:solidFill>
                <a:srgbClr val="000000"/>
              </a:solidFill>
            </a:endParaRPr>
          </a:p>
          <a:p>
            <a:pPr marL="0" lvl="0" indent="0" algn="l" rtl="0">
              <a:lnSpc>
                <a:spcPct val="115000"/>
              </a:lnSpc>
              <a:spcBef>
                <a:spcPts val="0"/>
              </a:spcBef>
              <a:spcAft>
                <a:spcPts val="0"/>
              </a:spcAft>
              <a:buSzPts val="1800"/>
              <a:buNone/>
            </a:pPr>
            <a:endParaRPr sz="6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Cancer</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Congestive heart failure (CHF)</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Chronic obstructive pulmonary disease (COPD)</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Kidney disease</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Alzheimer’s</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Parkinson’s</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Amyotrophic Lateral Sclerosis (ALS) </a:t>
            </a:r>
            <a:endParaRPr sz="1400">
              <a:solidFill>
                <a:srgbClr val="000000"/>
              </a:solidFill>
            </a:endParaRPr>
          </a:p>
          <a:p>
            <a:pPr marL="457200" lvl="0" indent="0" algn="l" rtl="0">
              <a:lnSpc>
                <a:spcPct val="114000"/>
              </a:lnSpc>
              <a:spcBef>
                <a:spcPts val="0"/>
              </a:spcBef>
              <a:spcAft>
                <a:spcPts val="0"/>
              </a:spcAft>
              <a:buSzPts val="1800"/>
              <a:buNone/>
            </a:pPr>
            <a:endParaRPr sz="600">
              <a:solidFill>
                <a:srgbClr val="000000"/>
              </a:solidFill>
            </a:endParaRPr>
          </a:p>
          <a:p>
            <a:pPr marL="914400" lvl="0" indent="457200" algn="l" rtl="0">
              <a:lnSpc>
                <a:spcPct val="115000"/>
              </a:lnSpc>
              <a:spcBef>
                <a:spcPts val="0"/>
              </a:spcBef>
              <a:spcAft>
                <a:spcPts val="0"/>
              </a:spcAft>
              <a:buSzPts val="1800"/>
              <a:buNone/>
            </a:pPr>
            <a:r>
              <a:rPr lang="en" sz="1400">
                <a:solidFill>
                  <a:srgbClr val="000000"/>
                </a:solidFill>
              </a:rPr>
              <a:t>      ...is eligible for palliative care.</a:t>
            </a:r>
            <a:endParaRPr sz="1400">
              <a:solidFill>
                <a:srgbClr val="000000"/>
              </a:solidFill>
            </a:endParaRPr>
          </a:p>
          <a:p>
            <a:pPr marL="0" lvl="0" indent="0" algn="l" rtl="0">
              <a:lnSpc>
                <a:spcPct val="115000"/>
              </a:lnSpc>
              <a:spcBef>
                <a:spcPts val="1600"/>
              </a:spcBef>
              <a:spcAft>
                <a:spcPts val="1600"/>
              </a:spcAft>
              <a:buSzPts val="1800"/>
              <a:buNone/>
            </a:pPr>
            <a:endParaRPr>
              <a:solidFill>
                <a:srgbClr val="000000"/>
              </a:solidFill>
            </a:endParaRPr>
          </a:p>
        </p:txBody>
      </p:sp>
      <p:sp>
        <p:nvSpPr>
          <p:cNvPr id="133" name="Google Shape;133;p9"/>
          <p:cNvSpPr txBox="1">
            <a:spLocks noGrp="1"/>
          </p:cNvSpPr>
          <p:nvPr>
            <p:ph type="body" idx="1"/>
          </p:nvPr>
        </p:nvSpPr>
        <p:spPr>
          <a:xfrm>
            <a:off x="5104225" y="2321425"/>
            <a:ext cx="3831300" cy="14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rgbClr val="000000"/>
                </a:solidFill>
              </a:rPr>
              <a:t>Palliative care may be right for you if you suffer from </a:t>
            </a:r>
            <a:r>
              <a:rPr lang="en" sz="1400" b="1">
                <a:solidFill>
                  <a:srgbClr val="000000"/>
                </a:solidFill>
              </a:rPr>
              <a:t>pain</a:t>
            </a:r>
            <a:r>
              <a:rPr lang="en" sz="1400">
                <a:solidFill>
                  <a:srgbClr val="000000"/>
                </a:solidFill>
              </a:rPr>
              <a:t>, </a:t>
            </a:r>
            <a:r>
              <a:rPr lang="en" sz="1400" b="1">
                <a:solidFill>
                  <a:srgbClr val="000000"/>
                </a:solidFill>
              </a:rPr>
              <a:t>stress</a:t>
            </a:r>
            <a:r>
              <a:rPr lang="en" sz="1400">
                <a:solidFill>
                  <a:srgbClr val="000000"/>
                </a:solidFill>
              </a:rPr>
              <a:t> or </a:t>
            </a:r>
            <a:r>
              <a:rPr lang="en" sz="1400" b="1">
                <a:solidFill>
                  <a:srgbClr val="000000"/>
                </a:solidFill>
              </a:rPr>
              <a:t>other symptoms</a:t>
            </a:r>
            <a:r>
              <a:rPr lang="en" sz="1400">
                <a:solidFill>
                  <a:srgbClr val="000000"/>
                </a:solidFill>
              </a:rPr>
              <a:t> due to a serious illness. It can be provided at </a:t>
            </a:r>
            <a:r>
              <a:rPr lang="en" sz="1400" b="1">
                <a:solidFill>
                  <a:srgbClr val="000000"/>
                </a:solidFill>
              </a:rPr>
              <a:t>any stage</a:t>
            </a:r>
            <a:r>
              <a:rPr lang="en" sz="1400">
                <a:solidFill>
                  <a:srgbClr val="000000"/>
                </a:solidFill>
              </a:rPr>
              <a:t> of illness and </a:t>
            </a:r>
            <a:r>
              <a:rPr lang="en" sz="1400" b="1">
                <a:solidFill>
                  <a:srgbClr val="000000"/>
                </a:solidFill>
              </a:rPr>
              <a:t>along with treatment meant to cure you</a:t>
            </a:r>
            <a:r>
              <a:rPr lang="en" sz="1400" baseline="30000">
                <a:solidFill>
                  <a:srgbClr val="000000"/>
                </a:solidFill>
              </a:rPr>
              <a:t>1</a:t>
            </a:r>
            <a:r>
              <a:rPr lang="en" sz="1400">
                <a:solidFill>
                  <a:srgbClr val="000000"/>
                </a:solidFill>
              </a:rPr>
              <a:t>.</a:t>
            </a:r>
            <a:endParaRPr sz="1400">
              <a:solidFill>
                <a:srgbClr val="000000"/>
              </a:solidFill>
            </a:endParaRPr>
          </a:p>
          <a:p>
            <a:pPr marL="0" lvl="0" indent="0" algn="l" rtl="0">
              <a:lnSpc>
                <a:spcPct val="115000"/>
              </a:lnSpc>
              <a:spcBef>
                <a:spcPts val="1600"/>
              </a:spcBef>
              <a:spcAft>
                <a:spcPts val="1600"/>
              </a:spcAft>
              <a:buSzPts val="1800"/>
              <a:buNone/>
            </a:pPr>
            <a:endParaRPr>
              <a:solidFill>
                <a:srgbClr val="000000"/>
              </a:solidFill>
            </a:endParaRPr>
          </a:p>
        </p:txBody>
      </p:sp>
      <p:pic>
        <p:nvPicPr>
          <p:cNvPr id="134" name="Google Shape;134;p9"/>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FAQ</a:t>
            </a:r>
            <a:endParaRPr sz="2400">
              <a:solidFill>
                <a:srgbClr val="000000"/>
              </a:solidFill>
            </a:endParaRPr>
          </a:p>
        </p:txBody>
      </p:sp>
      <p:sp>
        <p:nvSpPr>
          <p:cNvPr id="140" name="Google Shape;140;p1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 sz="1400" i="1">
                <a:solidFill>
                  <a:srgbClr val="000000"/>
                </a:solidFill>
              </a:rPr>
              <a:t>Where do I receive palliative care?</a:t>
            </a:r>
            <a:r>
              <a:rPr lang="en" sz="1400">
                <a:solidFill>
                  <a:srgbClr val="000000"/>
                </a:solidFill>
              </a:rPr>
              <a:t> </a:t>
            </a:r>
            <a:endParaRPr sz="1400">
              <a:solidFill>
                <a:srgbClr val="000000"/>
              </a:solidFill>
            </a:endParaRPr>
          </a:p>
          <a:p>
            <a:pPr marL="457200" lvl="0" indent="0" algn="l" rtl="0">
              <a:lnSpc>
                <a:spcPct val="114000"/>
              </a:lnSpc>
              <a:spcBef>
                <a:spcPts val="0"/>
              </a:spcBef>
              <a:spcAft>
                <a:spcPts val="0"/>
              </a:spcAft>
              <a:buSzPts val="1800"/>
              <a:buNone/>
            </a:pPr>
            <a:r>
              <a:rPr lang="en" sz="1300">
                <a:solidFill>
                  <a:srgbClr val="000000"/>
                </a:solidFill>
              </a:rPr>
              <a:t>Palliative care can be provided in a variety of settings including the </a:t>
            </a:r>
            <a:r>
              <a:rPr lang="en" sz="1300" b="1">
                <a:solidFill>
                  <a:srgbClr val="000000"/>
                </a:solidFill>
              </a:rPr>
              <a:t>hospital</a:t>
            </a:r>
            <a:r>
              <a:rPr lang="en" sz="1300">
                <a:solidFill>
                  <a:srgbClr val="000000"/>
                </a:solidFill>
              </a:rPr>
              <a:t>, </a:t>
            </a:r>
            <a:r>
              <a:rPr lang="en" sz="1300" b="1">
                <a:solidFill>
                  <a:srgbClr val="000000"/>
                </a:solidFill>
              </a:rPr>
              <a:t>outpatient clinic</a:t>
            </a:r>
            <a:r>
              <a:rPr lang="en" sz="1300">
                <a:solidFill>
                  <a:srgbClr val="000000"/>
                </a:solidFill>
              </a:rPr>
              <a:t> and at </a:t>
            </a:r>
            <a:r>
              <a:rPr lang="en" sz="1300" b="1">
                <a:solidFill>
                  <a:srgbClr val="000000"/>
                </a:solidFill>
              </a:rPr>
              <a:t>home</a:t>
            </a:r>
            <a:r>
              <a:rPr lang="en" sz="1300">
                <a:solidFill>
                  <a:srgbClr val="000000"/>
                </a:solidFill>
              </a:rPr>
              <a:t>.</a:t>
            </a:r>
            <a:endParaRPr sz="1300">
              <a:solidFill>
                <a:srgbClr val="000000"/>
              </a:solidFill>
            </a:endParaRPr>
          </a:p>
          <a:p>
            <a:pPr marL="457200" lvl="0" indent="0" algn="l" rtl="0">
              <a:lnSpc>
                <a:spcPct val="114000"/>
              </a:lnSpc>
              <a:spcBef>
                <a:spcPts val="0"/>
              </a:spcBef>
              <a:spcAft>
                <a:spcPts val="0"/>
              </a:spcAft>
              <a:buSzPts val="1800"/>
              <a:buNone/>
            </a:pPr>
            <a:endParaRPr sz="600">
              <a:solidFill>
                <a:srgbClr val="000000"/>
              </a:solidFill>
            </a:endParaRPr>
          </a:p>
          <a:p>
            <a:pPr marL="0" lvl="0" indent="0" algn="l" rtl="0">
              <a:lnSpc>
                <a:spcPct val="114000"/>
              </a:lnSpc>
              <a:spcBef>
                <a:spcPts val="0"/>
              </a:spcBef>
              <a:spcAft>
                <a:spcPts val="0"/>
              </a:spcAft>
              <a:buSzPts val="1800"/>
              <a:buNone/>
            </a:pPr>
            <a:r>
              <a:rPr lang="en" sz="1400" i="1">
                <a:solidFill>
                  <a:srgbClr val="000000"/>
                </a:solidFill>
              </a:rPr>
              <a:t>Can I have curative treatment together with palliative care?</a:t>
            </a:r>
            <a:endParaRPr sz="1400" i="1">
              <a:solidFill>
                <a:srgbClr val="000000"/>
              </a:solidFill>
            </a:endParaRPr>
          </a:p>
          <a:p>
            <a:pPr marL="457200" lvl="0" indent="0" algn="l" rtl="0">
              <a:lnSpc>
                <a:spcPct val="114000"/>
              </a:lnSpc>
              <a:spcBef>
                <a:spcPts val="0"/>
              </a:spcBef>
              <a:spcAft>
                <a:spcPts val="0"/>
              </a:spcAft>
              <a:buSzPts val="1800"/>
              <a:buNone/>
            </a:pPr>
            <a:r>
              <a:rPr lang="en" sz="1300" b="1">
                <a:solidFill>
                  <a:srgbClr val="000000"/>
                </a:solidFill>
              </a:rPr>
              <a:t>Yes</a:t>
            </a:r>
            <a:r>
              <a:rPr lang="en" sz="1300">
                <a:solidFill>
                  <a:srgbClr val="000000"/>
                </a:solidFill>
              </a:rPr>
              <a:t>, absolutely. Your treatment choices are up to you. You can have palliative care </a:t>
            </a:r>
            <a:r>
              <a:rPr lang="en" sz="1300" b="1">
                <a:solidFill>
                  <a:srgbClr val="000000"/>
                </a:solidFill>
              </a:rPr>
              <a:t>at the same time</a:t>
            </a:r>
            <a:r>
              <a:rPr lang="en" sz="1300">
                <a:solidFill>
                  <a:srgbClr val="000000"/>
                </a:solidFill>
              </a:rPr>
              <a:t> as treatment meant to cure you.</a:t>
            </a:r>
            <a:endParaRPr sz="1300">
              <a:solidFill>
                <a:srgbClr val="000000"/>
              </a:solidFill>
            </a:endParaRPr>
          </a:p>
          <a:p>
            <a:pPr marL="457200" lvl="0" indent="0" algn="l" rtl="0">
              <a:lnSpc>
                <a:spcPct val="114000"/>
              </a:lnSpc>
              <a:spcBef>
                <a:spcPts val="0"/>
              </a:spcBef>
              <a:spcAft>
                <a:spcPts val="0"/>
              </a:spcAft>
              <a:buSzPts val="1800"/>
              <a:buNone/>
            </a:pPr>
            <a:endParaRPr sz="600">
              <a:solidFill>
                <a:srgbClr val="000000"/>
              </a:solidFill>
            </a:endParaRPr>
          </a:p>
          <a:p>
            <a:pPr marL="0" lvl="0" indent="0" algn="l" rtl="0">
              <a:lnSpc>
                <a:spcPct val="114000"/>
              </a:lnSpc>
              <a:spcBef>
                <a:spcPts val="0"/>
              </a:spcBef>
              <a:spcAft>
                <a:spcPts val="0"/>
              </a:spcAft>
              <a:buSzPts val="1800"/>
              <a:buNone/>
            </a:pPr>
            <a:r>
              <a:rPr lang="en" sz="1300" i="1">
                <a:solidFill>
                  <a:srgbClr val="000000"/>
                </a:solidFill>
              </a:rPr>
              <a:t>Who else, besides the patient, can benefit?</a:t>
            </a:r>
            <a:endParaRPr sz="1300" i="1">
              <a:solidFill>
                <a:srgbClr val="000000"/>
              </a:solidFill>
            </a:endParaRPr>
          </a:p>
          <a:p>
            <a:pPr marL="457200" lvl="0" indent="0" algn="l" rtl="0">
              <a:lnSpc>
                <a:spcPct val="114000"/>
              </a:lnSpc>
              <a:spcBef>
                <a:spcPts val="0"/>
              </a:spcBef>
              <a:spcAft>
                <a:spcPts val="0"/>
              </a:spcAft>
              <a:buSzPts val="1800"/>
              <a:buNone/>
            </a:pPr>
            <a:r>
              <a:rPr lang="en" sz="1300" b="1">
                <a:solidFill>
                  <a:srgbClr val="000000"/>
                </a:solidFill>
              </a:rPr>
              <a:t>Patients</a:t>
            </a:r>
            <a:r>
              <a:rPr lang="en" sz="1300">
                <a:solidFill>
                  <a:srgbClr val="000000"/>
                </a:solidFill>
              </a:rPr>
              <a:t> as well as </a:t>
            </a:r>
            <a:r>
              <a:rPr lang="en" sz="1300" b="1">
                <a:solidFill>
                  <a:srgbClr val="000000"/>
                </a:solidFill>
              </a:rPr>
              <a:t>caregivers</a:t>
            </a:r>
            <a:r>
              <a:rPr lang="en" sz="1300">
                <a:solidFill>
                  <a:srgbClr val="000000"/>
                </a:solidFill>
              </a:rPr>
              <a:t> are the special focus. Your doctors and nurses benefit too, because they are bettering meeting your needs</a:t>
            </a:r>
            <a:r>
              <a:rPr lang="en" sz="1300" baseline="30000">
                <a:solidFill>
                  <a:srgbClr val="000000"/>
                </a:solidFill>
              </a:rPr>
              <a:t>1</a:t>
            </a:r>
            <a:r>
              <a:rPr lang="en" sz="1300">
                <a:solidFill>
                  <a:srgbClr val="000000"/>
                </a:solidFill>
              </a:rPr>
              <a:t>. </a:t>
            </a:r>
            <a:endParaRPr sz="1300">
              <a:solidFill>
                <a:srgbClr val="000000"/>
              </a:solidFill>
            </a:endParaRPr>
          </a:p>
          <a:p>
            <a:pPr marL="0" lvl="0" indent="0" algn="l" rtl="0">
              <a:lnSpc>
                <a:spcPct val="114000"/>
              </a:lnSpc>
              <a:spcBef>
                <a:spcPts val="0"/>
              </a:spcBef>
              <a:spcAft>
                <a:spcPts val="0"/>
              </a:spcAft>
              <a:buSzPts val="1800"/>
              <a:buNone/>
            </a:pPr>
            <a:endParaRPr sz="13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p:txBody>
      </p:sp>
      <p:pic>
        <p:nvPicPr>
          <p:cNvPr id="141" name="Google Shape;141;p10"/>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Origins of palliative care </a:t>
            </a:r>
            <a:endParaRPr sz="2400">
              <a:solidFill>
                <a:srgbClr val="000000"/>
              </a:solidFill>
            </a:endParaRPr>
          </a:p>
        </p:txBody>
      </p:sp>
      <p:sp>
        <p:nvSpPr>
          <p:cNvPr id="147" name="Google Shape;147;p11"/>
          <p:cNvSpPr txBox="1">
            <a:spLocks noGrp="1"/>
          </p:cNvSpPr>
          <p:nvPr>
            <p:ph type="body" idx="1"/>
          </p:nvPr>
        </p:nvSpPr>
        <p:spPr>
          <a:xfrm>
            <a:off x="387900" y="1489825"/>
            <a:ext cx="4184100" cy="3078900"/>
          </a:xfrm>
          <a:prstGeom prst="rect">
            <a:avLst/>
          </a:prstGeom>
          <a:noFill/>
          <a:ln>
            <a:noFill/>
          </a:ln>
        </p:spPr>
        <p:txBody>
          <a:bodyPr spcFirstLastPara="1" wrap="square" lIns="91425" tIns="91425" rIns="91425" bIns="91425" anchor="t" anchorCtr="0">
            <a:noAutofit/>
          </a:bodyPr>
          <a:lstStyle/>
          <a:p>
            <a:pPr marL="457200" lvl="0" indent="-317500" algn="l" rtl="0">
              <a:lnSpc>
                <a:spcPct val="114000"/>
              </a:lnSpc>
              <a:spcBef>
                <a:spcPts val="0"/>
              </a:spcBef>
              <a:spcAft>
                <a:spcPts val="0"/>
              </a:spcAft>
              <a:buClr>
                <a:srgbClr val="000000"/>
              </a:buClr>
              <a:buSzPts val="1400"/>
              <a:buChar char="-"/>
            </a:pPr>
            <a:r>
              <a:rPr lang="en" sz="1400">
                <a:solidFill>
                  <a:srgbClr val="000000"/>
                </a:solidFill>
              </a:rPr>
              <a:t>Origins of palliative care, as a means to assist the severely ill, can be traced back to the middle ages</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Officially, the first hospice (St. Christopher’s Hospice) was founded in London in the 1967</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In the early 1970’s, the first palliative care unit in a modern hospital was opened in Montreal</a:t>
            </a:r>
            <a:r>
              <a:rPr lang="en" sz="1400" baseline="30000">
                <a:solidFill>
                  <a:srgbClr val="000000"/>
                </a:solidFill>
              </a:rPr>
              <a:t>7</a:t>
            </a:r>
            <a:r>
              <a:rPr lang="en" sz="1400">
                <a:solidFill>
                  <a:srgbClr val="000000"/>
                </a:solidFill>
              </a:rPr>
              <a:t> </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Hospice is a subset of palliative care</a:t>
            </a:r>
            <a:endParaRPr sz="1400">
              <a:solidFill>
                <a:srgbClr val="000000"/>
              </a:solidFill>
            </a:endParaRPr>
          </a:p>
          <a:p>
            <a:pPr marL="914400" lvl="1" indent="-317500" algn="l" rtl="0">
              <a:lnSpc>
                <a:spcPct val="114000"/>
              </a:lnSpc>
              <a:spcBef>
                <a:spcPts val="0"/>
              </a:spcBef>
              <a:spcAft>
                <a:spcPts val="0"/>
              </a:spcAft>
              <a:buClr>
                <a:srgbClr val="000000"/>
              </a:buClr>
              <a:buSzPts val="1400"/>
              <a:buChar char="-"/>
            </a:pPr>
            <a:r>
              <a:rPr lang="en">
                <a:solidFill>
                  <a:srgbClr val="000000"/>
                </a:solidFill>
              </a:rPr>
              <a:t>Share many similar goals with some differences</a:t>
            </a:r>
            <a:r>
              <a:rPr lang="en" sz="1400">
                <a:solidFill>
                  <a:srgbClr val="000000"/>
                </a:solidFill>
              </a:rPr>
              <a:t>    </a:t>
            </a:r>
            <a:endParaRPr sz="1400">
              <a:solidFill>
                <a:srgbClr val="000000"/>
              </a:solidFill>
            </a:endParaRPr>
          </a:p>
        </p:txBody>
      </p:sp>
      <p:pic>
        <p:nvPicPr>
          <p:cNvPr id="148" name="Google Shape;148;p11"/>
          <p:cNvPicPr preferRelativeResize="0"/>
          <p:nvPr/>
        </p:nvPicPr>
        <p:blipFill rotWithShape="1">
          <a:blip r:embed="rId3">
            <a:alphaModFix/>
          </a:blip>
          <a:srcRect/>
          <a:stretch/>
        </p:blipFill>
        <p:spPr>
          <a:xfrm>
            <a:off x="7254375" y="89475"/>
            <a:ext cx="1803924" cy="607450"/>
          </a:xfrm>
          <a:prstGeom prst="rect">
            <a:avLst/>
          </a:prstGeom>
          <a:noFill/>
          <a:ln>
            <a:noFill/>
          </a:ln>
        </p:spPr>
      </p:pic>
      <p:pic>
        <p:nvPicPr>
          <p:cNvPr id="149" name="Google Shape;149;p11"/>
          <p:cNvPicPr preferRelativeResize="0"/>
          <p:nvPr/>
        </p:nvPicPr>
        <p:blipFill rotWithShape="1">
          <a:blip r:embed="rId4">
            <a:alphaModFix/>
          </a:blip>
          <a:srcRect/>
          <a:stretch/>
        </p:blipFill>
        <p:spPr>
          <a:xfrm>
            <a:off x="5272300" y="1261437"/>
            <a:ext cx="3402450" cy="3383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87900" y="458025"/>
            <a:ext cx="8368200" cy="6861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379AA3"/>
                </a:solidFill>
              </a:rPr>
              <a:t> Palliative care vs. </a:t>
            </a:r>
            <a:r>
              <a:rPr lang="en" sz="2400">
                <a:solidFill>
                  <a:srgbClr val="EFEFEF"/>
                </a:solidFill>
              </a:rPr>
              <a:t>hospice</a:t>
            </a:r>
            <a:endParaRPr sz="2400">
              <a:solidFill>
                <a:srgbClr val="EFEFEF"/>
              </a:solidFill>
            </a:endParaRPr>
          </a:p>
        </p:txBody>
      </p:sp>
      <p:grpSp>
        <p:nvGrpSpPr>
          <p:cNvPr id="155" name="Google Shape;155;p12"/>
          <p:cNvGrpSpPr/>
          <p:nvPr/>
        </p:nvGrpSpPr>
        <p:grpSpPr>
          <a:xfrm>
            <a:off x="387900" y="3676875"/>
            <a:ext cx="8480582" cy="1092865"/>
            <a:chOff x="1593000" y="2322563"/>
            <a:chExt cx="5957975" cy="643505"/>
          </a:xfrm>
        </p:grpSpPr>
        <p:sp>
          <p:nvSpPr>
            <p:cNvPr id="156" name="Google Shape;156;p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2"/>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2"/>
            <p:cNvSpPr/>
            <p:nvPr/>
          </p:nvSpPr>
          <p:spPr>
            <a:xfrm rot="-5400000">
              <a:off x="3595883" y="1840351"/>
              <a:ext cx="643364" cy="1607788"/>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2"/>
            <p:cNvSpPr/>
            <p:nvPr/>
          </p:nvSpPr>
          <p:spPr>
            <a:xfrm>
              <a:off x="2438914" y="2399949"/>
              <a:ext cx="2033100" cy="4959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Shared decision making</a:t>
              </a:r>
              <a:endParaRPr sz="1000" b="0" i="0" u="none" strike="noStrike" cap="none">
                <a:solidFill>
                  <a:srgbClr val="FFFFFF"/>
                </a:solidFill>
                <a:latin typeface="Roboto Medium"/>
                <a:ea typeface="Roboto Medium"/>
                <a:cs typeface="Roboto Medium"/>
                <a:sym typeface="Roboto Medium"/>
              </a:endParaRPr>
            </a:p>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Can continue to receive curative treatment </a:t>
              </a:r>
              <a:endParaRPr sz="1000" b="0" i="0" u="none" strike="noStrike" cap="none">
                <a:solidFill>
                  <a:srgbClr val="FFFFFF"/>
                </a:solidFill>
                <a:latin typeface="Roboto"/>
                <a:ea typeface="Roboto"/>
                <a:cs typeface="Roboto"/>
                <a:sym typeface="Roboto"/>
              </a:endParaRPr>
            </a:p>
          </p:txBody>
        </p:sp>
        <p:sp>
          <p:nvSpPr>
            <p:cNvPr id="160" name="Google Shape;160;p12"/>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2"/>
            <p:cNvSpPr/>
            <p:nvPr/>
          </p:nvSpPr>
          <p:spPr>
            <a:xfrm>
              <a:off x="1593000" y="2322578"/>
              <a:ext cx="861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Thin"/>
                  <a:ea typeface="Roboto Thin"/>
                  <a:cs typeface="Roboto Thin"/>
                  <a:sym typeface="Roboto Thin"/>
                </a:rPr>
                <a:t> How do my treatment goals help me decide which to pursue?</a:t>
              </a:r>
              <a:endParaRPr sz="1200" b="0" i="0" u="none" strike="noStrike" cap="none">
                <a:solidFill>
                  <a:srgbClr val="FFFFFF"/>
                </a:solidFill>
                <a:latin typeface="Roboto Thin"/>
                <a:ea typeface="Roboto Thin"/>
                <a:cs typeface="Roboto Thin"/>
                <a:sym typeface="Roboto Thin"/>
              </a:endParaRPr>
            </a:p>
          </p:txBody>
        </p:sp>
        <p:sp>
          <p:nvSpPr>
            <p:cNvPr id="162" name="Google Shape;162;p12"/>
            <p:cNvSpPr/>
            <p:nvPr/>
          </p:nvSpPr>
          <p:spPr>
            <a:xfrm>
              <a:off x="4749105" y="2323755"/>
              <a:ext cx="27570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Hospice should be considered when the burden of curative treatment has begun to outweigh the benefit</a:t>
              </a:r>
              <a:endParaRPr sz="1000" b="0" i="0" u="none" strike="noStrike" cap="none">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Therefore, the patient must forgo treatments with curative intent when receiving hospice services</a:t>
              </a:r>
              <a:endParaRPr sz="1000" b="0" i="0" u="none" strike="noStrike" cap="none">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However, you can leave hospice any time you want and consider active treatment, if appropriate </a:t>
              </a:r>
              <a:endParaRPr sz="1000" b="0" i="0" u="none" strike="noStrike" cap="none">
                <a:solidFill>
                  <a:srgbClr val="1B786E"/>
                </a:solidFill>
                <a:latin typeface="Roboto"/>
                <a:ea typeface="Roboto"/>
                <a:cs typeface="Roboto"/>
                <a:sym typeface="Roboto"/>
              </a:endParaRPr>
            </a:p>
          </p:txBody>
        </p:sp>
      </p:grpSp>
      <p:grpSp>
        <p:nvGrpSpPr>
          <p:cNvPr id="163" name="Google Shape;163;p12"/>
          <p:cNvGrpSpPr/>
          <p:nvPr/>
        </p:nvGrpSpPr>
        <p:grpSpPr>
          <a:xfrm>
            <a:off x="387900" y="2564324"/>
            <a:ext cx="8480582" cy="1092861"/>
            <a:chOff x="1593000" y="2322565"/>
            <a:chExt cx="5957975" cy="643502"/>
          </a:xfrm>
        </p:grpSpPr>
        <p:sp>
          <p:nvSpPr>
            <p:cNvPr id="164" name="Google Shape;164;p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2"/>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2"/>
            <p:cNvSpPr/>
            <p:nvPr/>
          </p:nvSpPr>
          <p:spPr>
            <a:xfrm rot="-5400000">
              <a:off x="3609706" y="1826531"/>
              <a:ext cx="643364" cy="1635433"/>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2"/>
            <p:cNvSpPr/>
            <p:nvPr/>
          </p:nvSpPr>
          <p:spPr>
            <a:xfrm>
              <a:off x="2454002" y="2399952"/>
              <a:ext cx="1983600" cy="4959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Any individual with a serious illness, regardless of life expectancy or prognosis</a:t>
              </a:r>
              <a:endParaRPr sz="1000" b="0" i="0" u="none" strike="noStrike" cap="none">
                <a:solidFill>
                  <a:srgbClr val="FFFFFF"/>
                </a:solidFill>
                <a:latin typeface="Roboto"/>
                <a:ea typeface="Roboto"/>
                <a:cs typeface="Roboto"/>
                <a:sym typeface="Roboto"/>
              </a:endParaRPr>
            </a:p>
          </p:txBody>
        </p:sp>
        <p:sp>
          <p:nvSpPr>
            <p:cNvPr id="168" name="Google Shape;168;p12"/>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2"/>
            <p:cNvSpPr/>
            <p:nvPr/>
          </p:nvSpPr>
          <p:spPr>
            <a:xfrm>
              <a:off x="1593000" y="2322580"/>
              <a:ext cx="861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Thin"/>
                  <a:ea typeface="Roboto Thin"/>
                  <a:cs typeface="Roboto Thin"/>
                  <a:sym typeface="Roboto Thin"/>
                </a:rPr>
                <a:t>Who can receive care</a:t>
              </a:r>
              <a:endParaRPr sz="1400" b="0" i="0" u="none" strike="noStrike" cap="none">
                <a:solidFill>
                  <a:srgbClr val="FFFFFF"/>
                </a:solidFill>
                <a:latin typeface="Roboto Thin"/>
                <a:ea typeface="Roboto Thin"/>
                <a:cs typeface="Roboto Thin"/>
                <a:sym typeface="Roboto Thin"/>
              </a:endParaRPr>
            </a:p>
          </p:txBody>
        </p:sp>
        <p:sp>
          <p:nvSpPr>
            <p:cNvPr id="170" name="Google Shape;170;p12"/>
            <p:cNvSpPr/>
            <p:nvPr/>
          </p:nvSpPr>
          <p:spPr>
            <a:xfrm>
              <a:off x="4721459" y="2323743"/>
              <a:ext cx="2637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Hospice enrollment requires the individual has a terminal prognosis </a:t>
              </a:r>
              <a:endParaRPr sz="1000" b="0" i="0" u="none" strike="noStrike" cap="none">
                <a:solidFill>
                  <a:srgbClr val="1B786E"/>
                </a:solidFill>
                <a:latin typeface="Roboto"/>
                <a:ea typeface="Roboto"/>
                <a:cs typeface="Roboto"/>
                <a:sym typeface="Roboto"/>
              </a:endParaRPr>
            </a:p>
          </p:txBody>
        </p:sp>
      </p:grpSp>
      <p:grpSp>
        <p:nvGrpSpPr>
          <p:cNvPr id="171" name="Google Shape;171;p12"/>
          <p:cNvGrpSpPr/>
          <p:nvPr/>
        </p:nvGrpSpPr>
        <p:grpSpPr>
          <a:xfrm>
            <a:off x="387900" y="1451725"/>
            <a:ext cx="8480582" cy="1092891"/>
            <a:chOff x="1593000" y="2322548"/>
            <a:chExt cx="5957975" cy="643520"/>
          </a:xfrm>
        </p:grpSpPr>
        <p:sp>
          <p:nvSpPr>
            <p:cNvPr id="172" name="Google Shape;172;p12"/>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2"/>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2"/>
            <p:cNvSpPr/>
            <p:nvPr/>
          </p:nvSpPr>
          <p:spPr>
            <a:xfrm rot="-5400000">
              <a:off x="3618919" y="1817317"/>
              <a:ext cx="643364" cy="1653857"/>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2"/>
            <p:cNvSpPr/>
            <p:nvPr/>
          </p:nvSpPr>
          <p:spPr>
            <a:xfrm>
              <a:off x="2438914" y="2322548"/>
              <a:ext cx="1998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Relief of pain, symptoms and stress of serious illness</a:t>
              </a:r>
              <a:endParaRPr sz="1000" b="0" i="0" u="none" strike="noStrike" cap="none">
                <a:solidFill>
                  <a:srgbClr val="FFFFFF"/>
                </a:solidFill>
                <a:latin typeface="Roboto Medium"/>
                <a:ea typeface="Roboto Medium"/>
                <a:cs typeface="Roboto Medium"/>
                <a:sym typeface="Roboto Medium"/>
              </a:endParaRPr>
            </a:p>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Complementary treatment completed in addition to primary curative care</a:t>
              </a:r>
              <a:endParaRPr sz="1000" b="0" i="0" u="none" strike="noStrike" cap="none">
                <a:solidFill>
                  <a:srgbClr val="FFFFFF"/>
                </a:solidFill>
                <a:latin typeface="Roboto Medium"/>
                <a:ea typeface="Roboto Medium"/>
                <a:cs typeface="Roboto Medium"/>
                <a:sym typeface="Roboto Medium"/>
              </a:endParaRPr>
            </a:p>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Not time limited</a:t>
              </a:r>
              <a:endParaRPr sz="1000" b="0" i="0" u="none" strike="noStrike" cap="none">
                <a:solidFill>
                  <a:srgbClr val="FFFFFF"/>
                </a:solidFill>
                <a:latin typeface="Roboto Medium"/>
                <a:ea typeface="Roboto Medium"/>
                <a:cs typeface="Roboto Medium"/>
                <a:sym typeface="Roboto Medium"/>
              </a:endParaRPr>
            </a:p>
          </p:txBody>
        </p:sp>
        <p:sp>
          <p:nvSpPr>
            <p:cNvPr id="176" name="Google Shape;176;p12"/>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2"/>
            <p:cNvSpPr/>
            <p:nvPr/>
          </p:nvSpPr>
          <p:spPr>
            <a:xfrm>
              <a:off x="1593000" y="2322578"/>
              <a:ext cx="861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Thin"/>
                  <a:ea typeface="Roboto Thin"/>
                  <a:cs typeface="Roboto Thin"/>
                  <a:sym typeface="Roboto Thin"/>
                </a:rPr>
                <a:t>Focus</a:t>
              </a:r>
              <a:endParaRPr sz="1400" b="0" i="0" u="none" strike="noStrike" cap="none">
                <a:solidFill>
                  <a:srgbClr val="FFFFFF"/>
                </a:solidFill>
                <a:latin typeface="Roboto Thin"/>
                <a:ea typeface="Roboto Thin"/>
                <a:cs typeface="Roboto Thin"/>
                <a:sym typeface="Roboto Thin"/>
              </a:endParaRPr>
            </a:p>
          </p:txBody>
        </p:sp>
        <p:sp>
          <p:nvSpPr>
            <p:cNvPr id="178" name="Google Shape;178;p12"/>
            <p:cNvSpPr/>
            <p:nvPr/>
          </p:nvSpPr>
          <p:spPr>
            <a:xfrm>
              <a:off x="4776750" y="2323756"/>
              <a:ext cx="25821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Focuses on the pain, symptoms, and stress of serious illness during the terminal phase of an illness</a:t>
              </a:r>
              <a:endParaRPr sz="1000" b="0" i="0" u="none" strike="noStrike" cap="none">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An individual may access hospice care if they had a life expectancy of 6-months or less (assuming the disease runs its natural course)</a:t>
              </a:r>
              <a:endParaRPr sz="1000" b="0" i="0" u="none" strike="noStrike" cap="none">
                <a:solidFill>
                  <a:srgbClr val="1B786E"/>
                </a:solidFill>
                <a:latin typeface="Roboto"/>
                <a:ea typeface="Roboto"/>
                <a:cs typeface="Roboto"/>
                <a:sym typeface="Roboto"/>
              </a:endParaRPr>
            </a:p>
          </p:txBody>
        </p:sp>
      </p:grpSp>
      <p:sp>
        <p:nvSpPr>
          <p:cNvPr id="179" name="Google Shape;179;p12"/>
          <p:cNvSpPr txBox="1"/>
          <p:nvPr/>
        </p:nvSpPr>
        <p:spPr>
          <a:xfrm>
            <a:off x="387900" y="4741575"/>
            <a:ext cx="67188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379AA3"/>
                </a:solidFill>
                <a:latin typeface="Roboto"/>
                <a:ea typeface="Roboto"/>
                <a:cs typeface="Roboto"/>
                <a:sym typeface="Roboto"/>
              </a:rPr>
              <a:t>Adapted from NHPCO “Palliative Care or Hospice” fact sheet.</a:t>
            </a:r>
            <a:endParaRPr sz="1000" b="0" i="0" u="none" strike="noStrike" cap="none">
              <a:solidFill>
                <a:srgbClr val="379AA3"/>
              </a:solidFill>
              <a:latin typeface="Roboto"/>
              <a:ea typeface="Roboto"/>
              <a:cs typeface="Roboto"/>
              <a:sym typeface="Roboto"/>
            </a:endParaRPr>
          </a:p>
        </p:txBody>
      </p:sp>
      <p:pic>
        <p:nvPicPr>
          <p:cNvPr id="180" name="Google Shape;180;p12"/>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387900" y="458025"/>
            <a:ext cx="8368200" cy="6861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379AA3"/>
                </a:solidFill>
              </a:rPr>
              <a:t> Palliative care vs. </a:t>
            </a:r>
            <a:r>
              <a:rPr lang="en" sz="2400">
                <a:solidFill>
                  <a:srgbClr val="EFEFEF"/>
                </a:solidFill>
              </a:rPr>
              <a:t>hospice</a:t>
            </a:r>
            <a:endParaRPr sz="2400">
              <a:solidFill>
                <a:srgbClr val="EFEFEF"/>
              </a:solidFill>
            </a:endParaRPr>
          </a:p>
        </p:txBody>
      </p:sp>
      <p:grpSp>
        <p:nvGrpSpPr>
          <p:cNvPr id="186" name="Google Shape;186;p13"/>
          <p:cNvGrpSpPr/>
          <p:nvPr/>
        </p:nvGrpSpPr>
        <p:grpSpPr>
          <a:xfrm>
            <a:off x="387900" y="3676875"/>
            <a:ext cx="8480582" cy="1092865"/>
            <a:chOff x="1593000" y="2322563"/>
            <a:chExt cx="5957975" cy="643505"/>
          </a:xfrm>
        </p:grpSpPr>
        <p:sp>
          <p:nvSpPr>
            <p:cNvPr id="187" name="Google Shape;187;p1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3"/>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3"/>
            <p:cNvSpPr/>
            <p:nvPr/>
          </p:nvSpPr>
          <p:spPr>
            <a:xfrm rot="-5400000">
              <a:off x="3595883" y="1840351"/>
              <a:ext cx="643364" cy="1607788"/>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3"/>
            <p:cNvSpPr/>
            <p:nvPr/>
          </p:nvSpPr>
          <p:spPr>
            <a:xfrm>
              <a:off x="2438914" y="2399949"/>
              <a:ext cx="2033100" cy="4959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Most private insurers include palliative care as a covered service</a:t>
              </a:r>
              <a:endParaRPr sz="1000" b="0" i="0" u="none" strike="noStrike" cap="none">
                <a:solidFill>
                  <a:srgbClr val="FFFFFF"/>
                </a:solidFill>
                <a:latin typeface="Roboto Medium"/>
                <a:ea typeface="Roboto Medium"/>
                <a:cs typeface="Roboto Medium"/>
                <a:sym typeface="Roboto Medium"/>
              </a:endParaRPr>
            </a:p>
          </p:txBody>
        </p:sp>
        <p:sp>
          <p:nvSpPr>
            <p:cNvPr id="191" name="Google Shape;191;p1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3"/>
            <p:cNvSpPr/>
            <p:nvPr/>
          </p:nvSpPr>
          <p:spPr>
            <a:xfrm>
              <a:off x="1593000" y="2322578"/>
              <a:ext cx="861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Thin"/>
                  <a:ea typeface="Roboto Thin"/>
                  <a:cs typeface="Roboto Thin"/>
                  <a:sym typeface="Roboto Thin"/>
                </a:rPr>
                <a:t>Is it covered by private insurance?</a:t>
              </a:r>
              <a:endParaRPr sz="1200" b="0" i="0" u="none" strike="noStrike" cap="none">
                <a:solidFill>
                  <a:srgbClr val="FFFFFF"/>
                </a:solidFill>
                <a:latin typeface="Roboto Thin"/>
                <a:ea typeface="Roboto Thin"/>
                <a:cs typeface="Roboto Thin"/>
                <a:sym typeface="Roboto Thin"/>
              </a:endParaRPr>
            </a:p>
          </p:txBody>
        </p:sp>
        <p:sp>
          <p:nvSpPr>
            <p:cNvPr id="193" name="Google Shape;193;p13"/>
            <p:cNvSpPr/>
            <p:nvPr/>
          </p:nvSpPr>
          <p:spPr>
            <a:xfrm>
              <a:off x="4749105" y="2323755"/>
              <a:ext cx="27570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Most private insurers have a hospice benefit that pays all related costs associated with the care related to the terminal prognosis.</a:t>
              </a:r>
              <a:endParaRPr sz="1000" b="0" i="0" u="none" strike="noStrike" cap="none">
                <a:solidFill>
                  <a:srgbClr val="1B786E"/>
                </a:solidFill>
                <a:latin typeface="Roboto"/>
                <a:ea typeface="Roboto"/>
                <a:cs typeface="Roboto"/>
                <a:sym typeface="Roboto"/>
              </a:endParaRPr>
            </a:p>
          </p:txBody>
        </p:sp>
      </p:grpSp>
      <p:grpSp>
        <p:nvGrpSpPr>
          <p:cNvPr id="194" name="Google Shape;194;p13"/>
          <p:cNvGrpSpPr/>
          <p:nvPr/>
        </p:nvGrpSpPr>
        <p:grpSpPr>
          <a:xfrm>
            <a:off x="387900" y="2564324"/>
            <a:ext cx="8480582" cy="1092861"/>
            <a:chOff x="1593000" y="2322565"/>
            <a:chExt cx="5957975" cy="643502"/>
          </a:xfrm>
        </p:grpSpPr>
        <p:sp>
          <p:nvSpPr>
            <p:cNvPr id="195" name="Google Shape;195;p1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3"/>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3"/>
            <p:cNvSpPr/>
            <p:nvPr/>
          </p:nvSpPr>
          <p:spPr>
            <a:xfrm rot="-5400000">
              <a:off x="3609706" y="1826531"/>
              <a:ext cx="643364" cy="1635433"/>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3"/>
            <p:cNvSpPr/>
            <p:nvPr/>
          </p:nvSpPr>
          <p:spPr>
            <a:xfrm>
              <a:off x="2454002" y="2399952"/>
              <a:ext cx="1983600" cy="4959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Palliative care is covered through Medicare Part B.</a:t>
              </a:r>
              <a:endParaRPr sz="1000" b="0" i="0" u="none" strike="noStrike" cap="none">
                <a:solidFill>
                  <a:srgbClr val="FFFFFF"/>
                </a:solidFill>
                <a:latin typeface="Roboto Medium"/>
                <a:ea typeface="Roboto Medium"/>
                <a:cs typeface="Roboto Medium"/>
                <a:sym typeface="Roboto Medium"/>
              </a:endParaRPr>
            </a:p>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Some treatments and medications may not be covered.</a:t>
              </a:r>
              <a:endParaRPr sz="1000" b="0" i="0" u="none" strike="noStrike" cap="none">
                <a:solidFill>
                  <a:srgbClr val="FFFFFF"/>
                </a:solidFill>
                <a:latin typeface="Roboto Medium"/>
                <a:ea typeface="Roboto Medium"/>
                <a:cs typeface="Roboto Medium"/>
                <a:sym typeface="Roboto Medium"/>
              </a:endParaRPr>
            </a:p>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May be subject to a co-pay according to the plan</a:t>
              </a:r>
              <a:endParaRPr sz="1000" b="0" i="0" u="none" strike="noStrike" cap="none">
                <a:solidFill>
                  <a:srgbClr val="FFFFFF"/>
                </a:solidFill>
                <a:latin typeface="Roboto Medium"/>
                <a:ea typeface="Roboto Medium"/>
                <a:cs typeface="Roboto Medium"/>
                <a:sym typeface="Roboto Medium"/>
              </a:endParaRPr>
            </a:p>
          </p:txBody>
        </p:sp>
        <p:sp>
          <p:nvSpPr>
            <p:cNvPr id="199" name="Google Shape;199;p1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3"/>
            <p:cNvSpPr/>
            <p:nvPr/>
          </p:nvSpPr>
          <p:spPr>
            <a:xfrm>
              <a:off x="1593000" y="2322580"/>
              <a:ext cx="861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Thin"/>
                  <a:ea typeface="Roboto Thin"/>
                  <a:cs typeface="Roboto Thin"/>
                  <a:sym typeface="Roboto Thin"/>
                </a:rPr>
                <a:t>Is it covered by Medicare?</a:t>
              </a:r>
              <a:endParaRPr sz="1400" b="0" i="0" u="none" strike="noStrike" cap="none">
                <a:solidFill>
                  <a:srgbClr val="FFFFFF"/>
                </a:solidFill>
                <a:latin typeface="Roboto Thin"/>
                <a:ea typeface="Roboto Thin"/>
                <a:cs typeface="Roboto Thin"/>
                <a:sym typeface="Roboto Thin"/>
              </a:endParaRPr>
            </a:p>
          </p:txBody>
        </p:sp>
        <p:sp>
          <p:nvSpPr>
            <p:cNvPr id="201" name="Google Shape;201;p13"/>
            <p:cNvSpPr/>
            <p:nvPr/>
          </p:nvSpPr>
          <p:spPr>
            <a:xfrm>
              <a:off x="4721459" y="2323743"/>
              <a:ext cx="2637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The Medicare Hospice Benefit pays all related costs associated with the care that is related to the terminal prognosis</a:t>
              </a:r>
              <a:endParaRPr sz="1000" b="0" i="0" u="none" strike="noStrike" cap="none">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There may be some medications, services, and/or equipment that are not included in the Medicare Hospice Benefit</a:t>
              </a:r>
              <a:endParaRPr sz="1000" b="0" i="0" u="none" strike="noStrike" cap="none">
                <a:solidFill>
                  <a:srgbClr val="1B786E"/>
                </a:solidFill>
                <a:latin typeface="Roboto"/>
                <a:ea typeface="Roboto"/>
                <a:cs typeface="Roboto"/>
                <a:sym typeface="Roboto"/>
              </a:endParaRPr>
            </a:p>
          </p:txBody>
        </p:sp>
      </p:grpSp>
      <p:grpSp>
        <p:nvGrpSpPr>
          <p:cNvPr id="202" name="Google Shape;202;p13"/>
          <p:cNvGrpSpPr/>
          <p:nvPr/>
        </p:nvGrpSpPr>
        <p:grpSpPr>
          <a:xfrm>
            <a:off x="387900" y="1451725"/>
            <a:ext cx="8480582" cy="1092891"/>
            <a:chOff x="1593000" y="2322548"/>
            <a:chExt cx="5957975" cy="643520"/>
          </a:xfrm>
        </p:grpSpPr>
        <p:sp>
          <p:nvSpPr>
            <p:cNvPr id="203" name="Google Shape;203;p13"/>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3"/>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3"/>
            <p:cNvSpPr/>
            <p:nvPr/>
          </p:nvSpPr>
          <p:spPr>
            <a:xfrm rot="-5400000">
              <a:off x="3618919" y="1817317"/>
              <a:ext cx="643364" cy="1653857"/>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3"/>
            <p:cNvSpPr/>
            <p:nvPr/>
          </p:nvSpPr>
          <p:spPr>
            <a:xfrm>
              <a:off x="2438914" y="2322548"/>
              <a:ext cx="1998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FFFFFF"/>
                </a:buClr>
                <a:buSzPts val="1000"/>
                <a:buFont typeface="Roboto Medium"/>
                <a:buChar char="●"/>
              </a:pPr>
              <a:r>
                <a:rPr lang="en" sz="1000" b="0" i="0" u="none" strike="noStrike" cap="none">
                  <a:solidFill>
                    <a:srgbClr val="FFFFFF"/>
                  </a:solidFill>
                  <a:latin typeface="Roboto Medium"/>
                  <a:ea typeface="Roboto Medium"/>
                  <a:cs typeface="Roboto Medium"/>
                  <a:sym typeface="Roboto Medium"/>
                </a:rPr>
                <a:t>Pain and symptom management, in-person and telephonic visits, help navigating treatment options, advance care planning and referrals to community resources</a:t>
              </a:r>
              <a:endParaRPr sz="1000" b="0" i="0" u="none" strike="noStrike" cap="none">
                <a:solidFill>
                  <a:srgbClr val="FFFFFF"/>
                </a:solidFill>
                <a:latin typeface="Roboto Medium"/>
                <a:ea typeface="Roboto Medium"/>
                <a:cs typeface="Roboto Medium"/>
                <a:sym typeface="Roboto Medium"/>
              </a:endParaRPr>
            </a:p>
          </p:txBody>
        </p:sp>
        <p:sp>
          <p:nvSpPr>
            <p:cNvPr id="207" name="Google Shape;207;p1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3"/>
            <p:cNvSpPr/>
            <p:nvPr/>
          </p:nvSpPr>
          <p:spPr>
            <a:xfrm>
              <a:off x="1593000" y="2322578"/>
              <a:ext cx="861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Roboto Thin"/>
                  <a:ea typeface="Roboto Thin"/>
                  <a:cs typeface="Roboto Thin"/>
                  <a:sym typeface="Roboto Thin"/>
                </a:rPr>
                <a:t>Services provided</a:t>
              </a:r>
              <a:endParaRPr sz="1400" b="0" i="0" u="none" strike="noStrike" cap="none">
                <a:solidFill>
                  <a:srgbClr val="FFFFFF"/>
                </a:solidFill>
                <a:latin typeface="Roboto Thin"/>
                <a:ea typeface="Roboto Thin"/>
                <a:cs typeface="Roboto Thin"/>
                <a:sym typeface="Roboto Thin"/>
              </a:endParaRPr>
            </a:p>
          </p:txBody>
        </p:sp>
        <p:sp>
          <p:nvSpPr>
            <p:cNvPr id="209" name="Google Shape;209;p13"/>
            <p:cNvSpPr/>
            <p:nvPr/>
          </p:nvSpPr>
          <p:spPr>
            <a:xfrm>
              <a:off x="4776750" y="2323756"/>
              <a:ext cx="25821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24-hour on-call service, medical equipment, inpatient care, continuous care in the home, and respite care</a:t>
              </a:r>
              <a:endParaRPr sz="1000" b="0" i="0" u="none" strike="noStrike" cap="none">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b="0" i="0" u="none" strike="noStrike" cap="none">
                  <a:solidFill>
                    <a:srgbClr val="1B786E"/>
                  </a:solidFill>
                  <a:latin typeface="Roboto"/>
                  <a:ea typeface="Roboto"/>
                  <a:cs typeface="Roboto"/>
                  <a:sym typeface="Roboto"/>
                </a:rPr>
                <a:t>Pain and symptom management, in-person visits, related medications, volunteer services, spiritual care, bereavement and counseling services.</a:t>
              </a:r>
              <a:endParaRPr sz="1000" b="0" i="0" u="none" strike="noStrike" cap="none">
                <a:solidFill>
                  <a:srgbClr val="1B786E"/>
                </a:solidFill>
                <a:latin typeface="Roboto"/>
                <a:ea typeface="Roboto"/>
                <a:cs typeface="Roboto"/>
                <a:sym typeface="Roboto"/>
              </a:endParaRPr>
            </a:p>
          </p:txBody>
        </p:sp>
      </p:grpSp>
      <p:sp>
        <p:nvSpPr>
          <p:cNvPr id="210" name="Google Shape;210;p13"/>
          <p:cNvSpPr txBox="1"/>
          <p:nvPr/>
        </p:nvSpPr>
        <p:spPr>
          <a:xfrm>
            <a:off x="387900" y="4741575"/>
            <a:ext cx="6718800" cy="34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379AA3"/>
                </a:solidFill>
                <a:latin typeface="Roboto"/>
                <a:ea typeface="Roboto"/>
                <a:cs typeface="Roboto"/>
                <a:sym typeface="Roboto"/>
              </a:rPr>
              <a:t>Adapted from NHPCO “Palliative Care or Hospice” fact sheet.</a:t>
            </a:r>
            <a:endParaRPr sz="1000" b="0" i="0" u="none" strike="noStrike" cap="none">
              <a:solidFill>
                <a:srgbClr val="379AA3"/>
              </a:solidFill>
              <a:latin typeface="Roboto"/>
              <a:ea typeface="Roboto"/>
              <a:cs typeface="Roboto"/>
              <a:sym typeface="Roboto"/>
            </a:endParaRPr>
          </a:p>
        </p:txBody>
      </p:sp>
      <p:pic>
        <p:nvPicPr>
          <p:cNvPr id="211" name="Google Shape;211;p13"/>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How do I access palliative care?  </a:t>
            </a:r>
            <a:endParaRPr sz="2400">
              <a:solidFill>
                <a:srgbClr val="000000"/>
              </a:solidFill>
            </a:endParaRPr>
          </a:p>
        </p:txBody>
      </p:sp>
      <p:sp>
        <p:nvSpPr>
          <p:cNvPr id="217" name="Google Shape;217;p1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Char char="-"/>
            </a:pPr>
            <a:r>
              <a:rPr lang="en" sz="1400">
                <a:solidFill>
                  <a:srgbClr val="000000"/>
                </a:solidFill>
              </a:rPr>
              <a:t>Often requires a referral </a:t>
            </a:r>
            <a:endParaRPr sz="1400">
              <a:solidFill>
                <a:srgbClr val="000000"/>
              </a:solidFill>
            </a:endParaRPr>
          </a:p>
          <a:p>
            <a:pPr marL="914400" lvl="1" indent="-317500" algn="l" rtl="0">
              <a:lnSpc>
                <a:spcPct val="115000"/>
              </a:lnSpc>
              <a:spcBef>
                <a:spcPts val="0"/>
              </a:spcBef>
              <a:spcAft>
                <a:spcPts val="0"/>
              </a:spcAft>
              <a:buClr>
                <a:srgbClr val="000000"/>
              </a:buClr>
              <a:buSzPts val="1400"/>
              <a:buChar char="-"/>
            </a:pPr>
            <a:r>
              <a:rPr lang="en" sz="1400" b="1">
                <a:solidFill>
                  <a:srgbClr val="000000"/>
                </a:solidFill>
              </a:rPr>
              <a:t>Tell your nurse and </a:t>
            </a:r>
            <a:r>
              <a:rPr lang="en" b="1">
                <a:solidFill>
                  <a:srgbClr val="000000"/>
                </a:solidFill>
              </a:rPr>
              <a:t>oncologist</a:t>
            </a:r>
            <a:r>
              <a:rPr lang="en" sz="1400">
                <a:solidFill>
                  <a:srgbClr val="000000"/>
                </a:solidFill>
              </a:rPr>
              <a:t> you would like to see the palliative care team or ask for a recommendation </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Provider Directory on GetPalliativeCare.org</a:t>
            </a:r>
            <a:r>
              <a:rPr lang="en" sz="1400" baseline="30000">
                <a:solidFill>
                  <a:srgbClr val="000000"/>
                </a:solidFill>
              </a:rPr>
              <a:t>2</a:t>
            </a:r>
            <a:endParaRPr sz="1400" baseline="30000">
              <a:solidFill>
                <a:srgbClr val="000000"/>
              </a:solidFill>
            </a:endParaRPr>
          </a:p>
          <a:p>
            <a:pPr marL="914400" lvl="1" indent="-317500" algn="l" rtl="0">
              <a:lnSpc>
                <a:spcPct val="115000"/>
              </a:lnSpc>
              <a:spcBef>
                <a:spcPts val="0"/>
              </a:spcBef>
              <a:spcAft>
                <a:spcPts val="0"/>
              </a:spcAft>
              <a:buClr>
                <a:srgbClr val="000000"/>
              </a:buClr>
              <a:buSzPts val="1400"/>
              <a:buChar char="-"/>
            </a:pPr>
            <a:r>
              <a:rPr lang="en">
                <a:solidFill>
                  <a:srgbClr val="000000"/>
                </a:solidFill>
              </a:rPr>
              <a:t>https://getpalliativecare.org/provider-directory/</a:t>
            </a:r>
            <a:endParaRPr sz="1400">
              <a:solidFill>
                <a:srgbClr val="000000"/>
              </a:solidFill>
            </a:endParaRPr>
          </a:p>
        </p:txBody>
      </p:sp>
      <p:pic>
        <p:nvPicPr>
          <p:cNvPr id="218" name="Google Shape;218;p14"/>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How do I access palliative care?  </a:t>
            </a:r>
            <a:endParaRPr sz="2400">
              <a:solidFill>
                <a:srgbClr val="000000"/>
              </a:solidFill>
            </a:endParaRPr>
          </a:p>
        </p:txBody>
      </p:sp>
      <p:pic>
        <p:nvPicPr>
          <p:cNvPr id="224" name="Google Shape;224;p15"/>
          <p:cNvPicPr preferRelativeResize="0"/>
          <p:nvPr/>
        </p:nvPicPr>
        <p:blipFill rotWithShape="1">
          <a:blip r:embed="rId3">
            <a:alphaModFix/>
          </a:blip>
          <a:srcRect/>
          <a:stretch/>
        </p:blipFill>
        <p:spPr>
          <a:xfrm>
            <a:off x="1042801" y="1382576"/>
            <a:ext cx="7058397" cy="3502874"/>
          </a:xfrm>
          <a:prstGeom prst="rect">
            <a:avLst/>
          </a:prstGeom>
          <a:noFill/>
          <a:ln>
            <a:noFill/>
          </a:ln>
        </p:spPr>
      </p:pic>
      <p:pic>
        <p:nvPicPr>
          <p:cNvPr id="225" name="Google Shape;225;p15"/>
          <p:cNvPicPr preferRelativeResize="0"/>
          <p:nvPr/>
        </p:nvPicPr>
        <p:blipFill rotWithShape="1">
          <a:blip r:embed="rId4">
            <a:alphaModFix/>
          </a:blip>
          <a:srcRect/>
          <a:stretch/>
        </p:blipFill>
        <p:spPr>
          <a:xfrm>
            <a:off x="7254375" y="89475"/>
            <a:ext cx="1803924" cy="607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How do I access palliative care?  </a:t>
            </a:r>
            <a:endParaRPr sz="2400">
              <a:solidFill>
                <a:srgbClr val="000000"/>
              </a:solidFill>
            </a:endParaRPr>
          </a:p>
        </p:txBody>
      </p:sp>
      <p:pic>
        <p:nvPicPr>
          <p:cNvPr id="231" name="Google Shape;231;p16"/>
          <p:cNvPicPr preferRelativeResize="0"/>
          <p:nvPr/>
        </p:nvPicPr>
        <p:blipFill rotWithShape="1">
          <a:blip r:embed="rId3">
            <a:alphaModFix/>
          </a:blip>
          <a:srcRect/>
          <a:stretch/>
        </p:blipFill>
        <p:spPr>
          <a:xfrm>
            <a:off x="184175" y="1798850"/>
            <a:ext cx="4745724" cy="3035199"/>
          </a:xfrm>
          <a:prstGeom prst="rect">
            <a:avLst/>
          </a:prstGeom>
          <a:noFill/>
          <a:ln>
            <a:noFill/>
          </a:ln>
        </p:spPr>
      </p:pic>
      <p:pic>
        <p:nvPicPr>
          <p:cNvPr id="232" name="Google Shape;232;p16"/>
          <p:cNvPicPr preferRelativeResize="0"/>
          <p:nvPr/>
        </p:nvPicPr>
        <p:blipFill rotWithShape="1">
          <a:blip r:embed="rId4">
            <a:alphaModFix/>
          </a:blip>
          <a:srcRect/>
          <a:stretch/>
        </p:blipFill>
        <p:spPr>
          <a:xfrm>
            <a:off x="4983550" y="2402028"/>
            <a:ext cx="3990677" cy="1828850"/>
          </a:xfrm>
          <a:prstGeom prst="rect">
            <a:avLst/>
          </a:prstGeom>
          <a:noFill/>
          <a:ln>
            <a:noFill/>
          </a:ln>
        </p:spPr>
      </p:pic>
      <p:pic>
        <p:nvPicPr>
          <p:cNvPr id="233" name="Google Shape;233;p16"/>
          <p:cNvPicPr preferRelativeResize="0"/>
          <p:nvPr/>
        </p:nvPicPr>
        <p:blipFill rotWithShape="1">
          <a:blip r:embed="rId5">
            <a:alphaModFix/>
          </a:blip>
          <a:srcRect/>
          <a:stretch/>
        </p:blipFill>
        <p:spPr>
          <a:xfrm>
            <a:off x="7254375" y="89475"/>
            <a:ext cx="1803924" cy="607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abe7bf52a2_0_12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Case continued</a:t>
            </a:r>
            <a:endParaRPr sz="2400">
              <a:solidFill>
                <a:srgbClr val="000000"/>
              </a:solidFill>
            </a:endParaRPr>
          </a:p>
        </p:txBody>
      </p:sp>
      <p:sp>
        <p:nvSpPr>
          <p:cNvPr id="239" name="Google Shape;239;gabe7bf52a2_0_12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 sz="1400">
                <a:solidFill>
                  <a:srgbClr val="000000"/>
                </a:solidFill>
              </a:rPr>
              <a:t>Christine sought out palliative care for assistance managing her symptoms.</a:t>
            </a: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a:p>
            <a:pPr marL="0" lvl="0" indent="0" algn="l" rtl="0">
              <a:lnSpc>
                <a:spcPct val="114000"/>
              </a:lnSpc>
              <a:spcBef>
                <a:spcPts val="0"/>
              </a:spcBef>
              <a:spcAft>
                <a:spcPts val="0"/>
              </a:spcAft>
              <a:buSzPts val="1800"/>
              <a:buNone/>
            </a:pPr>
            <a:r>
              <a:rPr lang="en" sz="1400">
                <a:solidFill>
                  <a:srgbClr val="000000"/>
                </a:solidFill>
              </a:rPr>
              <a:t>The team helped her manage side effects, develop coping skills and direct her treatment. They took time to walk Christine through each step so she could make the most informed decision regarding her care and to set goals. For her, returning to an active life was critical. </a:t>
            </a: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a:p>
            <a:pPr marL="0" lvl="0" indent="0" algn="l" rtl="0">
              <a:lnSpc>
                <a:spcPct val="114000"/>
              </a:lnSpc>
              <a:spcBef>
                <a:spcPts val="0"/>
              </a:spcBef>
              <a:spcAft>
                <a:spcPts val="0"/>
              </a:spcAft>
              <a:buSzPts val="1800"/>
              <a:buNone/>
            </a:pPr>
            <a:r>
              <a:rPr lang="en" sz="1400">
                <a:solidFill>
                  <a:srgbClr val="000000"/>
                </a:solidFill>
              </a:rPr>
              <a:t>The palliative care team was able to make medication recommendations that got her symptoms and mobility limitations under better control, allowing her to take long walks in her neighborhood with her husband during the course of her chemotherapy regimen</a:t>
            </a:r>
            <a:r>
              <a:rPr lang="en" sz="1400" baseline="30000">
                <a:solidFill>
                  <a:srgbClr val="000000"/>
                </a:solidFill>
              </a:rPr>
              <a:t>3</a:t>
            </a:r>
            <a:r>
              <a:rPr lang="en" sz="1400">
                <a:solidFill>
                  <a:srgbClr val="000000"/>
                </a:solidFill>
              </a:rPr>
              <a:t>.</a:t>
            </a: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p:txBody>
      </p:sp>
      <p:pic>
        <p:nvPicPr>
          <p:cNvPr id="240" name="Google Shape;240;gabe7bf52a2_0_122"/>
          <p:cNvPicPr preferRelativeResize="0"/>
          <p:nvPr/>
        </p:nvPicPr>
        <p:blipFill rotWithShape="1">
          <a:blip r:embed="rId3">
            <a:alphaModFix/>
          </a:blip>
          <a:srcRect/>
          <a:stretch/>
        </p:blipFill>
        <p:spPr>
          <a:xfrm>
            <a:off x="7254375" y="89475"/>
            <a:ext cx="1803924" cy="607450"/>
          </a:xfrm>
          <a:prstGeom prst="rect">
            <a:avLst/>
          </a:prstGeom>
          <a:noFill/>
          <a:ln>
            <a:noFill/>
          </a:ln>
        </p:spPr>
      </p:pic>
      <p:sp>
        <p:nvSpPr>
          <p:cNvPr id="241" name="Google Shape;241;gabe7bf52a2_0_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ctrTitle"/>
          </p:nvPr>
        </p:nvSpPr>
        <p:spPr>
          <a:xfrm>
            <a:off x="553375" y="1619650"/>
            <a:ext cx="8038200" cy="152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 sz="3600">
                <a:solidFill>
                  <a:srgbClr val="000000"/>
                </a:solidFill>
              </a:rPr>
              <a:t>Palliative Care &amp; Ovarian Cancer</a:t>
            </a:r>
            <a:endParaRPr sz="3600">
              <a:solidFill>
                <a:srgbClr val="000000"/>
              </a:solidFill>
            </a:endParaRPr>
          </a:p>
        </p:txBody>
      </p:sp>
      <p:sp>
        <p:nvSpPr>
          <p:cNvPr id="247" name="Google Shape;247;p18"/>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1800">
                <a:solidFill>
                  <a:srgbClr val="000000"/>
                </a:solidFill>
              </a:rPr>
              <a:t>Any person, of any age, with any type or stage of cancer can benefit from palliative care—and the earlier, the better.</a:t>
            </a:r>
            <a:endParaRPr sz="1800">
              <a:solidFill>
                <a:srgbClr val="000000"/>
              </a:solidFill>
            </a:endParaRPr>
          </a:p>
        </p:txBody>
      </p:sp>
      <p:pic>
        <p:nvPicPr>
          <p:cNvPr id="248" name="Google Shape;248;p18"/>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2"/>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100"/>
              <a:buNone/>
            </a:pPr>
            <a:r>
              <a:rPr lang="en">
                <a:solidFill>
                  <a:srgbClr val="000000"/>
                </a:solidFill>
              </a:rPr>
              <a:t>Do you have any experience with palliative care?</a:t>
            </a:r>
            <a:endParaRPr>
              <a:solidFill>
                <a:srgbClr val="000000"/>
              </a:solidFill>
            </a:endParaRPr>
          </a:p>
        </p:txBody>
      </p:sp>
      <p:pic>
        <p:nvPicPr>
          <p:cNvPr id="72" name="Google Shape;72;p2"/>
          <p:cNvPicPr preferRelativeResize="0"/>
          <p:nvPr/>
        </p:nvPicPr>
        <p:blipFill rotWithShape="1">
          <a:blip r:embed="rId3">
            <a:alphaModFix/>
          </a:blip>
          <a:srcRect/>
          <a:stretch/>
        </p:blipFill>
        <p:spPr>
          <a:xfrm>
            <a:off x="7254375" y="89475"/>
            <a:ext cx="1803924" cy="607450"/>
          </a:xfrm>
          <a:prstGeom prst="rect">
            <a:avLst/>
          </a:prstGeom>
          <a:noFill/>
          <a:ln>
            <a:noFill/>
          </a:ln>
        </p:spPr>
      </p:pic>
      <p:pic>
        <p:nvPicPr>
          <p:cNvPr id="73" name="Google Shape;73;p2"/>
          <p:cNvPicPr preferRelativeResize="0"/>
          <p:nvPr/>
        </p:nvPicPr>
        <p:blipFill rotWithShape="1">
          <a:blip r:embed="rId4">
            <a:alphaModFix/>
          </a:blip>
          <a:srcRect/>
          <a:stretch/>
        </p:blipFill>
        <p:spPr>
          <a:xfrm>
            <a:off x="4939504" y="952256"/>
            <a:ext cx="3837001" cy="33108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abe7bf52a2_0_18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Palliative care &amp; ovarian cancer </a:t>
            </a:r>
            <a:endParaRPr sz="2400">
              <a:solidFill>
                <a:srgbClr val="000000"/>
              </a:solidFill>
            </a:endParaRPr>
          </a:p>
        </p:txBody>
      </p:sp>
      <p:sp>
        <p:nvSpPr>
          <p:cNvPr id="254" name="Google Shape;254;gabe7bf52a2_0_183"/>
          <p:cNvSpPr txBox="1">
            <a:spLocks noGrp="1"/>
          </p:cNvSpPr>
          <p:nvPr>
            <p:ph type="body" idx="1"/>
          </p:nvPr>
        </p:nvSpPr>
        <p:spPr>
          <a:xfrm>
            <a:off x="387900" y="14230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rgbClr val="000000"/>
                </a:solidFill>
              </a:rPr>
              <a:t>Examples of specific symptoms addressed</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Fatigue</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Bloating</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Abdominal pain</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Early satiety and poor appetite</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Nausea, vomiting</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Constipation, diarrhea</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Urinary changes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Insomnia</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Peripheral neuropathy</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Shortness of breath</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 sz="1600">
                <a:solidFill>
                  <a:srgbClr val="000000"/>
                </a:solidFill>
              </a:rPr>
              <a:t>Malignant bowel obstruction (medical management)</a:t>
            </a:r>
            <a:r>
              <a:rPr lang="en" sz="1600" baseline="30000">
                <a:solidFill>
                  <a:srgbClr val="000000"/>
                </a:solidFill>
              </a:rPr>
              <a:t>5</a:t>
            </a:r>
            <a:endParaRPr sz="1600" baseline="30000">
              <a:solidFill>
                <a:srgbClr val="000000"/>
              </a:solidFill>
            </a:endParaRPr>
          </a:p>
        </p:txBody>
      </p:sp>
      <p:pic>
        <p:nvPicPr>
          <p:cNvPr id="255" name="Google Shape;255;gabe7bf52a2_0_183"/>
          <p:cNvPicPr preferRelativeResize="0"/>
          <p:nvPr/>
        </p:nvPicPr>
        <p:blipFill rotWithShape="1">
          <a:blip r:embed="rId3">
            <a:alphaModFix/>
          </a:blip>
          <a:srcRect/>
          <a:stretch/>
        </p:blipFill>
        <p:spPr>
          <a:xfrm>
            <a:off x="7254375" y="89475"/>
            <a:ext cx="1803924" cy="607450"/>
          </a:xfrm>
          <a:prstGeom prst="rect">
            <a:avLst/>
          </a:prstGeom>
          <a:noFill/>
          <a:ln>
            <a:noFill/>
          </a:ln>
        </p:spPr>
      </p:pic>
      <p:pic>
        <p:nvPicPr>
          <p:cNvPr id="256" name="Google Shape;256;gabe7bf52a2_0_183"/>
          <p:cNvPicPr preferRelativeResize="0"/>
          <p:nvPr/>
        </p:nvPicPr>
        <p:blipFill>
          <a:blip r:embed="rId4">
            <a:alphaModFix/>
          </a:blip>
          <a:stretch>
            <a:fillRect/>
          </a:stretch>
        </p:blipFill>
        <p:spPr>
          <a:xfrm>
            <a:off x="5306775" y="1723775"/>
            <a:ext cx="3383000" cy="2436125"/>
          </a:xfrm>
          <a:prstGeom prst="rect">
            <a:avLst/>
          </a:prstGeom>
          <a:noFill/>
          <a:ln>
            <a:noFill/>
          </a:ln>
        </p:spPr>
      </p:pic>
      <p:sp>
        <p:nvSpPr>
          <p:cNvPr id="257" name="Google Shape;257;gabe7bf52a2_0_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latin typeface="Roboto"/>
                <a:ea typeface="Roboto"/>
                <a:cs typeface="Roboto"/>
                <a:sym typeface="Roboto"/>
              </a:rPr>
              <a:t>How can palliative care benefit you?</a:t>
            </a:r>
            <a:r>
              <a:rPr lang="en" sz="2400">
                <a:solidFill>
                  <a:srgbClr val="000000"/>
                </a:solidFill>
              </a:rPr>
              <a:t> </a:t>
            </a:r>
            <a:endParaRPr>
              <a:solidFill>
                <a:srgbClr val="000000"/>
              </a:solidFill>
            </a:endParaRPr>
          </a:p>
        </p:txBody>
      </p:sp>
      <p:sp>
        <p:nvSpPr>
          <p:cNvPr id="263" name="Google Shape;263;p20"/>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 sz="1400">
                <a:solidFill>
                  <a:srgbClr val="000000"/>
                </a:solidFill>
              </a:rPr>
              <a:t>Palliative care services include:</a:t>
            </a:r>
            <a:endParaRPr sz="1400">
              <a:solidFill>
                <a:srgbClr val="000000"/>
              </a:solidFill>
            </a:endParaRPr>
          </a:p>
          <a:p>
            <a:pPr marL="457200" lvl="0" indent="-292100" algn="l" rtl="0">
              <a:lnSpc>
                <a:spcPct val="114000"/>
              </a:lnSpc>
              <a:spcBef>
                <a:spcPts val="0"/>
              </a:spcBef>
              <a:spcAft>
                <a:spcPts val="0"/>
              </a:spcAft>
              <a:buClr>
                <a:srgbClr val="000000"/>
              </a:buClr>
              <a:buSzPts val="1000"/>
              <a:buChar char="-"/>
            </a:pPr>
            <a:r>
              <a:rPr lang="en" sz="1400" b="1">
                <a:solidFill>
                  <a:srgbClr val="000000"/>
                </a:solidFill>
              </a:rPr>
              <a:t>Advocating for you</a:t>
            </a:r>
            <a:r>
              <a:rPr lang="en" sz="1400">
                <a:solidFill>
                  <a:srgbClr val="000000"/>
                </a:solidFill>
              </a:rPr>
              <a:t> and </a:t>
            </a:r>
            <a:r>
              <a:rPr lang="en" sz="1400" b="1">
                <a:solidFill>
                  <a:srgbClr val="000000"/>
                </a:solidFill>
              </a:rPr>
              <a:t>empowering you</a:t>
            </a:r>
            <a:r>
              <a:rPr lang="en" sz="1400">
                <a:solidFill>
                  <a:srgbClr val="000000"/>
                </a:solidFill>
              </a:rPr>
              <a:t> to advocate for yourself</a:t>
            </a:r>
            <a:endParaRPr sz="1000" b="1">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b="1">
                <a:solidFill>
                  <a:srgbClr val="000000"/>
                </a:solidFill>
              </a:rPr>
              <a:t>Care coordination with your current physicians</a:t>
            </a:r>
            <a:r>
              <a:rPr lang="en" sz="1400">
                <a:solidFill>
                  <a:srgbClr val="000000"/>
                </a:solidFill>
              </a:rPr>
              <a:t> and anyone else who is part of your healthcare team </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Assistance with the </a:t>
            </a:r>
            <a:r>
              <a:rPr lang="en" sz="1400" b="1">
                <a:solidFill>
                  <a:srgbClr val="000000"/>
                </a:solidFill>
              </a:rPr>
              <a:t>development of your individual and unique plan of care</a:t>
            </a:r>
            <a:r>
              <a:rPr lang="en" sz="1400">
                <a:solidFill>
                  <a:srgbClr val="000000"/>
                </a:solidFill>
              </a:rPr>
              <a:t> for the management of distressing symptoms</a:t>
            </a:r>
            <a:endParaRPr sz="1400">
              <a:solidFill>
                <a:srgbClr val="000000"/>
              </a:solidFill>
            </a:endParaRPr>
          </a:p>
          <a:p>
            <a:pPr marL="457200" lvl="0" indent="-317500" algn="l" rtl="0">
              <a:lnSpc>
                <a:spcPct val="115000"/>
              </a:lnSpc>
              <a:spcBef>
                <a:spcPts val="0"/>
              </a:spcBef>
              <a:spcAft>
                <a:spcPts val="0"/>
              </a:spcAft>
              <a:buClr>
                <a:srgbClr val="000000"/>
              </a:buClr>
              <a:buSzPts val="1400"/>
              <a:buChar char="-"/>
            </a:pPr>
            <a:r>
              <a:rPr lang="en" sz="1400">
                <a:solidFill>
                  <a:srgbClr val="000000"/>
                </a:solidFill>
              </a:rPr>
              <a:t>Help sorting out your </a:t>
            </a:r>
            <a:r>
              <a:rPr lang="en" sz="1400" b="1">
                <a:solidFill>
                  <a:srgbClr val="000000"/>
                </a:solidFill>
              </a:rPr>
              <a:t>immediate concerns and goals</a:t>
            </a:r>
            <a:endParaRPr sz="1400" b="1">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b="1">
                <a:solidFill>
                  <a:srgbClr val="000000"/>
                </a:solidFill>
              </a:rPr>
              <a:t>Addressing functional limitations</a:t>
            </a:r>
            <a:r>
              <a:rPr lang="en" sz="1400">
                <a:solidFill>
                  <a:srgbClr val="000000"/>
                </a:solidFill>
              </a:rPr>
              <a:t> that impact daily activities and cognition</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Exceptional </a:t>
            </a:r>
            <a:r>
              <a:rPr lang="en" sz="1400" b="1">
                <a:solidFill>
                  <a:srgbClr val="000000"/>
                </a:solidFill>
              </a:rPr>
              <a:t>pain and symptom management</a:t>
            </a:r>
            <a:r>
              <a:rPr lang="en" sz="1400">
                <a:solidFill>
                  <a:srgbClr val="000000"/>
                </a:solidFill>
              </a:rPr>
              <a:t> by specially trained doctors and nurses</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Assessment of whether potential </a:t>
            </a:r>
            <a:r>
              <a:rPr lang="en" sz="1400" b="1">
                <a:solidFill>
                  <a:srgbClr val="000000"/>
                </a:solidFill>
              </a:rPr>
              <a:t>side effects can be treated preventatively</a:t>
            </a:r>
            <a:endParaRPr sz="1400" baseline="30000">
              <a:solidFill>
                <a:srgbClr val="000000"/>
              </a:solidFill>
            </a:endParaRPr>
          </a:p>
        </p:txBody>
      </p:sp>
      <p:pic>
        <p:nvPicPr>
          <p:cNvPr id="264" name="Google Shape;264;p20"/>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latin typeface="Roboto"/>
                <a:ea typeface="Roboto"/>
                <a:cs typeface="Roboto"/>
                <a:sym typeface="Roboto"/>
              </a:rPr>
              <a:t>How can palliative care benefit you?</a:t>
            </a:r>
            <a:r>
              <a:rPr lang="en" sz="2400">
                <a:solidFill>
                  <a:srgbClr val="000000"/>
                </a:solidFill>
              </a:rPr>
              <a:t> </a:t>
            </a:r>
            <a:endParaRPr>
              <a:solidFill>
                <a:srgbClr val="000000"/>
              </a:solidFill>
            </a:endParaRPr>
          </a:p>
        </p:txBody>
      </p:sp>
      <p:sp>
        <p:nvSpPr>
          <p:cNvPr id="270" name="Google Shape;270;p2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 sz="1400">
                <a:solidFill>
                  <a:srgbClr val="000000"/>
                </a:solidFill>
              </a:rPr>
              <a:t>continued:</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b="1">
                <a:solidFill>
                  <a:srgbClr val="000000"/>
                </a:solidFill>
              </a:rPr>
              <a:t>Spiritual care</a:t>
            </a:r>
            <a:r>
              <a:rPr lang="en" sz="1400">
                <a:solidFill>
                  <a:srgbClr val="000000"/>
                </a:solidFill>
              </a:rPr>
              <a:t>, if desired, as you and your family deal with the stress of your illness</a:t>
            </a:r>
            <a:endParaRPr sz="1400" b="1">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Recognition and </a:t>
            </a:r>
            <a:r>
              <a:rPr lang="en" sz="1400" b="1">
                <a:solidFill>
                  <a:srgbClr val="000000"/>
                </a:solidFill>
              </a:rPr>
              <a:t>treatment of psychological issues</a:t>
            </a:r>
            <a:r>
              <a:rPr lang="en" sz="1400">
                <a:solidFill>
                  <a:srgbClr val="000000"/>
                </a:solidFill>
              </a:rPr>
              <a:t> (e.g. anxiety, depression, hopelessness)</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Addressing </a:t>
            </a:r>
            <a:r>
              <a:rPr lang="en" sz="1400" b="1">
                <a:solidFill>
                  <a:srgbClr val="000000"/>
                </a:solidFill>
              </a:rPr>
              <a:t>nutritional needs and food insecurity</a:t>
            </a:r>
            <a:endParaRPr sz="1400" b="1">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Addressing the effect of illness or injury on </a:t>
            </a:r>
            <a:r>
              <a:rPr lang="en" sz="1400" b="1">
                <a:solidFill>
                  <a:srgbClr val="000000"/>
                </a:solidFill>
              </a:rPr>
              <a:t>intimacy and sexual expression</a:t>
            </a:r>
            <a:r>
              <a:rPr lang="en" sz="1400" baseline="30000">
                <a:solidFill>
                  <a:srgbClr val="000000"/>
                </a:solidFill>
              </a:rPr>
              <a:t>9</a:t>
            </a:r>
            <a:endParaRPr sz="1400" baseline="300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Practical help with the completion of </a:t>
            </a:r>
            <a:r>
              <a:rPr lang="en" sz="1400" b="1">
                <a:solidFill>
                  <a:srgbClr val="000000"/>
                </a:solidFill>
              </a:rPr>
              <a:t>insurance forms</a:t>
            </a:r>
            <a:r>
              <a:rPr lang="en" sz="1400">
                <a:solidFill>
                  <a:srgbClr val="000000"/>
                </a:solidFill>
              </a:rPr>
              <a:t>, and with making </a:t>
            </a:r>
            <a:r>
              <a:rPr lang="en" sz="1400" b="1">
                <a:solidFill>
                  <a:srgbClr val="000000"/>
                </a:solidFill>
              </a:rPr>
              <a:t>decisions</a:t>
            </a:r>
            <a:r>
              <a:rPr lang="en" sz="1400">
                <a:solidFill>
                  <a:srgbClr val="000000"/>
                </a:solidFill>
              </a:rPr>
              <a:t> about options for your </a:t>
            </a:r>
            <a:r>
              <a:rPr lang="en" sz="1400" b="1">
                <a:solidFill>
                  <a:srgbClr val="000000"/>
                </a:solidFill>
              </a:rPr>
              <a:t>care and/or housing</a:t>
            </a:r>
            <a:endParaRPr sz="1400" b="1">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Completion of your </a:t>
            </a:r>
            <a:r>
              <a:rPr lang="en" sz="1400" b="1">
                <a:solidFill>
                  <a:srgbClr val="000000"/>
                </a:solidFill>
              </a:rPr>
              <a:t>advance directives</a:t>
            </a:r>
            <a:r>
              <a:rPr lang="en" sz="1400">
                <a:solidFill>
                  <a:srgbClr val="000000"/>
                </a:solidFill>
              </a:rPr>
              <a:t> so that your family and physicians are aware of the kind of care you want to receive (advance care planning is making decisions about the healthcare you would want to receive if you happen to become unable to speak for yourself. This information is contained in an advance directive)</a:t>
            </a:r>
            <a:endParaRPr sz="1400">
              <a:solidFill>
                <a:srgbClr val="000000"/>
              </a:solidFill>
            </a:endParaRPr>
          </a:p>
          <a:p>
            <a:pPr marL="457200" lvl="0" indent="-317500" algn="l" rtl="0">
              <a:lnSpc>
                <a:spcPct val="114000"/>
              </a:lnSpc>
              <a:spcBef>
                <a:spcPts val="0"/>
              </a:spcBef>
              <a:spcAft>
                <a:spcPts val="0"/>
              </a:spcAft>
              <a:buClr>
                <a:srgbClr val="000000"/>
              </a:buClr>
              <a:buSzPts val="1400"/>
              <a:buChar char="-"/>
            </a:pPr>
            <a:r>
              <a:rPr lang="en" sz="1400">
                <a:solidFill>
                  <a:srgbClr val="000000"/>
                </a:solidFill>
              </a:rPr>
              <a:t>Communicating with patients and families about </a:t>
            </a:r>
            <a:r>
              <a:rPr lang="en" sz="1400" b="1">
                <a:solidFill>
                  <a:srgbClr val="000000"/>
                </a:solidFill>
              </a:rPr>
              <a:t>signs and symptoms of approaching death</a:t>
            </a:r>
            <a:r>
              <a:rPr lang="en" sz="1400">
                <a:solidFill>
                  <a:srgbClr val="000000"/>
                </a:solidFill>
              </a:rPr>
              <a:t>, </a:t>
            </a:r>
            <a:r>
              <a:rPr lang="en" sz="1400" b="1">
                <a:solidFill>
                  <a:srgbClr val="000000"/>
                </a:solidFill>
              </a:rPr>
              <a:t>transitions of care</a:t>
            </a:r>
            <a:r>
              <a:rPr lang="en" sz="1400">
                <a:solidFill>
                  <a:srgbClr val="000000"/>
                </a:solidFill>
              </a:rPr>
              <a:t>, and </a:t>
            </a:r>
            <a:r>
              <a:rPr lang="en" sz="1400" b="1">
                <a:solidFill>
                  <a:srgbClr val="000000"/>
                </a:solidFill>
              </a:rPr>
              <a:t>grief and bereavement</a:t>
            </a:r>
            <a:r>
              <a:rPr lang="en" sz="1400" baseline="30000">
                <a:solidFill>
                  <a:srgbClr val="000000"/>
                </a:solidFill>
              </a:rPr>
              <a:t>9</a:t>
            </a:r>
            <a:endParaRPr sz="1400" baseline="30000">
              <a:solidFill>
                <a:srgbClr val="000000"/>
              </a:solidFill>
            </a:endParaRPr>
          </a:p>
        </p:txBody>
      </p:sp>
      <p:pic>
        <p:nvPicPr>
          <p:cNvPr id="271" name="Google Shape;271;p21"/>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Questions to ask the palliative care team</a:t>
            </a:r>
            <a:endParaRPr sz="2400">
              <a:solidFill>
                <a:srgbClr val="000000"/>
              </a:solidFill>
            </a:endParaRPr>
          </a:p>
        </p:txBody>
      </p:sp>
      <p:sp>
        <p:nvSpPr>
          <p:cNvPr id="277" name="Google Shape;277;p2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Char char="-"/>
            </a:pPr>
            <a:r>
              <a:rPr lang="en" sz="1200">
                <a:solidFill>
                  <a:srgbClr val="000000"/>
                </a:solidFill>
              </a:rPr>
              <a:t>What can I expect from palliative care?</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Where will my care be provided (e.g., in the hospital, home, nursing home)?</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Who is on the palliative care team?</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What are your recommendations for my care?</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What decisions need to be made by either my family or me?</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Will you help explain my treatment choices and the issues involved in making these decisions?</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Will you communicate openly and candidly with my family and me about my illness?</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Will you continue to be involved in my care when I am in the hospital (if you are an outpatient).</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Will you be involved in my care when I am discharged from the hospital or living at home?</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How will you work with and communicate with all my other doctors?</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What will you do if I experience severe pain or other symptoms?</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What support will you provide to my family and/or caregivers?</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Will you still be available to me throughout my illness?</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How can I reach you?</a:t>
            </a:r>
            <a:endParaRPr sz="1200">
              <a:solidFill>
                <a:srgbClr val="000000"/>
              </a:solidFill>
            </a:endParaRPr>
          </a:p>
          <a:p>
            <a:pPr marL="457200" lvl="0" indent="-304800" algn="l" rtl="0">
              <a:lnSpc>
                <a:spcPct val="115000"/>
              </a:lnSpc>
              <a:spcBef>
                <a:spcPts val="0"/>
              </a:spcBef>
              <a:spcAft>
                <a:spcPts val="0"/>
              </a:spcAft>
              <a:buClr>
                <a:srgbClr val="000000"/>
              </a:buClr>
              <a:buSzPts val="1200"/>
              <a:buChar char="-"/>
            </a:pPr>
            <a:r>
              <a:rPr lang="en" sz="1200">
                <a:solidFill>
                  <a:srgbClr val="000000"/>
                </a:solidFill>
              </a:rPr>
              <a:t>What resources do you recommend for me to learn more about palliative care?</a:t>
            </a:r>
            <a:endParaRPr sz="1200">
              <a:solidFill>
                <a:srgbClr val="000000"/>
              </a:solidFill>
            </a:endParaRPr>
          </a:p>
          <a:p>
            <a:pPr marL="0" lvl="0" indent="0" algn="l" rtl="0">
              <a:lnSpc>
                <a:spcPct val="100000"/>
              </a:lnSpc>
              <a:spcBef>
                <a:spcPts val="0"/>
              </a:spcBef>
              <a:spcAft>
                <a:spcPts val="0"/>
              </a:spcAft>
              <a:buSzPts val="1800"/>
              <a:buNone/>
            </a:pPr>
            <a:endParaRPr sz="1200">
              <a:solidFill>
                <a:srgbClr val="000000"/>
              </a:solidFill>
            </a:endParaRPr>
          </a:p>
        </p:txBody>
      </p:sp>
      <p:pic>
        <p:nvPicPr>
          <p:cNvPr id="278" name="Google Shape;278;p22"/>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abe7bf52a2_0_24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Case finale</a:t>
            </a:r>
            <a:endParaRPr sz="2400">
              <a:solidFill>
                <a:srgbClr val="000000"/>
              </a:solidFill>
            </a:endParaRPr>
          </a:p>
        </p:txBody>
      </p:sp>
      <p:sp>
        <p:nvSpPr>
          <p:cNvPr id="284" name="Google Shape;284;gabe7bf52a2_0_245"/>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 sz="1400">
                <a:solidFill>
                  <a:srgbClr val="000000"/>
                </a:solidFill>
              </a:rPr>
              <a:t>Christine and her husband meet with a social worker to discuss the impact that cancer care and treatment is having on her and her husband. Christine’s connection to the social worker on her team played an integral role in her care and even provided much-needed support for Christine’s caregiver, her beloved husband. Spirituality is very important to Christine. She has been active in her faith community. Someone from the spiritual care services would often meet with her.</a:t>
            </a: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a:p>
            <a:pPr marL="0" lvl="0" indent="0" algn="l" rtl="0">
              <a:lnSpc>
                <a:spcPct val="114000"/>
              </a:lnSpc>
              <a:spcBef>
                <a:spcPts val="0"/>
              </a:spcBef>
              <a:spcAft>
                <a:spcPts val="0"/>
              </a:spcAft>
              <a:buSzPts val="1800"/>
              <a:buNone/>
            </a:pPr>
            <a:r>
              <a:rPr lang="en" sz="1400">
                <a:solidFill>
                  <a:srgbClr val="000000"/>
                </a:solidFill>
              </a:rPr>
              <a:t>Reflecting on her experience, Christine reported that she could not imagine going through what she went through without palliative care as part of her team</a:t>
            </a:r>
            <a:r>
              <a:rPr lang="en" sz="1400" baseline="30000">
                <a:solidFill>
                  <a:srgbClr val="000000"/>
                </a:solidFill>
              </a:rPr>
              <a:t>3</a:t>
            </a:r>
            <a:r>
              <a:rPr lang="en" sz="1400">
                <a:solidFill>
                  <a:srgbClr val="000000"/>
                </a:solidFill>
              </a:rPr>
              <a:t>.</a:t>
            </a: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p:txBody>
      </p:sp>
      <p:pic>
        <p:nvPicPr>
          <p:cNvPr id="285" name="Google Shape;285;gabe7bf52a2_0_245"/>
          <p:cNvPicPr preferRelativeResize="0"/>
          <p:nvPr/>
        </p:nvPicPr>
        <p:blipFill rotWithShape="1">
          <a:blip r:embed="rId3">
            <a:alphaModFix/>
          </a:blip>
          <a:srcRect/>
          <a:stretch/>
        </p:blipFill>
        <p:spPr>
          <a:xfrm>
            <a:off x="7254375" y="89475"/>
            <a:ext cx="1803924" cy="607450"/>
          </a:xfrm>
          <a:prstGeom prst="rect">
            <a:avLst/>
          </a:prstGeom>
          <a:noFill/>
          <a:ln>
            <a:noFill/>
          </a:ln>
        </p:spPr>
      </p:pic>
      <p:sp>
        <p:nvSpPr>
          <p:cNvPr id="286" name="Google Shape;286;gabe7bf52a2_0_2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gabe7bf52a2_0_30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333333"/>
                </a:solidFill>
                <a:highlight>
                  <a:srgbClr val="FFFFFF"/>
                </a:highlight>
                <a:latin typeface="Roboto Slab"/>
                <a:ea typeface="Roboto Slab"/>
                <a:cs typeface="Roboto Slab"/>
                <a:sym typeface="Roboto Slab"/>
              </a:rPr>
              <a:t>The goal of palliative care…</a:t>
            </a:r>
            <a:endParaRPr sz="2300">
              <a:solidFill>
                <a:srgbClr val="333333"/>
              </a:solidFill>
              <a:highlight>
                <a:srgbClr val="FFFFFF"/>
              </a:highlight>
              <a:latin typeface="Roboto Slab"/>
              <a:ea typeface="Roboto Slab"/>
              <a:cs typeface="Roboto Slab"/>
              <a:sym typeface="Roboto Slab"/>
            </a:endParaRPr>
          </a:p>
          <a:p>
            <a:pPr marL="0" lvl="0" indent="0" algn="l" rtl="0">
              <a:spcBef>
                <a:spcPts val="0"/>
              </a:spcBef>
              <a:spcAft>
                <a:spcPts val="0"/>
              </a:spcAft>
              <a:buNone/>
            </a:pPr>
            <a:endParaRPr sz="2300">
              <a:solidFill>
                <a:srgbClr val="333333"/>
              </a:solidFill>
              <a:highlight>
                <a:srgbClr val="FFFFFF"/>
              </a:highlight>
              <a:latin typeface="Roboto Slab"/>
              <a:ea typeface="Roboto Slab"/>
              <a:cs typeface="Roboto Slab"/>
              <a:sym typeface="Roboto Slab"/>
            </a:endParaRPr>
          </a:p>
          <a:p>
            <a:pPr marL="0" lvl="0" indent="0" algn="ctr" rtl="0">
              <a:spcBef>
                <a:spcPts val="0"/>
              </a:spcBef>
              <a:spcAft>
                <a:spcPts val="0"/>
              </a:spcAft>
              <a:buNone/>
            </a:pPr>
            <a:r>
              <a:rPr lang="en" sz="2300">
                <a:solidFill>
                  <a:srgbClr val="333333"/>
                </a:solidFill>
                <a:highlight>
                  <a:srgbClr val="FFFFFF"/>
                </a:highlight>
                <a:latin typeface="Roboto Slab"/>
                <a:ea typeface="Roboto Slab"/>
                <a:cs typeface="Roboto Slab"/>
                <a:sym typeface="Roboto Slab"/>
              </a:rPr>
              <a:t> “to cure sometimes, to relieve often, and to comfort always.”</a:t>
            </a:r>
            <a:endParaRPr sz="2300">
              <a:solidFill>
                <a:srgbClr val="333333"/>
              </a:solidFill>
              <a:highlight>
                <a:srgbClr val="FFFFFF"/>
              </a:highlight>
              <a:latin typeface="Roboto Slab"/>
              <a:ea typeface="Roboto Slab"/>
              <a:cs typeface="Roboto Slab"/>
              <a:sym typeface="Roboto Slab"/>
            </a:endParaRPr>
          </a:p>
          <a:p>
            <a:pPr marL="0" lvl="0" indent="0" algn="ctr" rtl="0">
              <a:spcBef>
                <a:spcPts val="0"/>
              </a:spcBef>
              <a:spcAft>
                <a:spcPts val="0"/>
              </a:spcAft>
              <a:buNone/>
            </a:pPr>
            <a:endParaRPr sz="2300">
              <a:solidFill>
                <a:srgbClr val="333333"/>
              </a:solidFill>
              <a:highlight>
                <a:srgbClr val="FFFFFF"/>
              </a:highlight>
              <a:latin typeface="Roboto Slab"/>
              <a:ea typeface="Roboto Slab"/>
              <a:cs typeface="Roboto Slab"/>
              <a:sym typeface="Roboto Slab"/>
            </a:endParaRPr>
          </a:p>
          <a:p>
            <a:pPr marL="0" lvl="0" indent="0" algn="ctr" rtl="0">
              <a:spcBef>
                <a:spcPts val="0"/>
              </a:spcBef>
              <a:spcAft>
                <a:spcPts val="0"/>
              </a:spcAft>
              <a:buNone/>
            </a:pPr>
            <a:r>
              <a:rPr lang="en" sz="2300">
                <a:solidFill>
                  <a:srgbClr val="333333"/>
                </a:solidFill>
                <a:highlight>
                  <a:srgbClr val="FFFFFF"/>
                </a:highlight>
                <a:latin typeface="Roboto Slab"/>
                <a:ea typeface="Roboto Slab"/>
                <a:cs typeface="Roboto Slab"/>
                <a:sym typeface="Roboto Slab"/>
              </a:rPr>
              <a:t>Hippocrates</a:t>
            </a:r>
            <a:r>
              <a:rPr lang="en" sz="2300" baseline="30000">
                <a:solidFill>
                  <a:srgbClr val="333333"/>
                </a:solidFill>
                <a:highlight>
                  <a:srgbClr val="FFFFFF"/>
                </a:highlight>
                <a:latin typeface="Roboto Slab"/>
                <a:ea typeface="Roboto Slab"/>
                <a:cs typeface="Roboto Slab"/>
                <a:sym typeface="Roboto Slab"/>
              </a:rPr>
              <a:t>13</a:t>
            </a:r>
            <a:endParaRPr sz="2300" baseline="30000">
              <a:solidFill>
                <a:srgbClr val="333333"/>
              </a:solidFill>
              <a:highlight>
                <a:srgbClr val="FFFFFF"/>
              </a:highlight>
              <a:latin typeface="Roboto Slab"/>
              <a:ea typeface="Roboto Slab"/>
              <a:cs typeface="Roboto Slab"/>
              <a:sym typeface="Roboto Slab"/>
            </a:endParaRPr>
          </a:p>
        </p:txBody>
      </p:sp>
      <p:pic>
        <p:nvPicPr>
          <p:cNvPr id="293" name="Google Shape;293;gabe7bf52a2_0_306"/>
          <p:cNvPicPr preferRelativeResize="0"/>
          <p:nvPr/>
        </p:nvPicPr>
        <p:blipFill rotWithShape="1">
          <a:blip r:embed="rId3">
            <a:alphaModFix/>
          </a:blip>
          <a:srcRect/>
          <a:stretch/>
        </p:blipFill>
        <p:spPr>
          <a:xfrm>
            <a:off x="7254375" y="89475"/>
            <a:ext cx="1803924" cy="607450"/>
          </a:xfrm>
          <a:prstGeom prst="rect">
            <a:avLst/>
          </a:prstGeom>
          <a:noFill/>
          <a:ln>
            <a:noFill/>
          </a:ln>
        </p:spPr>
      </p:pic>
      <p:sp>
        <p:nvSpPr>
          <p:cNvPr id="294" name="Google Shape;294;gabe7bf52a2_0_3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abe7bf52a2_0_36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endParaRPr sz="3600">
              <a:solidFill>
                <a:srgbClr val="000000"/>
              </a:solidFill>
            </a:endParaRPr>
          </a:p>
          <a:p>
            <a:pPr marL="0" lvl="0" indent="0" algn="ctr" rtl="0">
              <a:lnSpc>
                <a:spcPct val="114000"/>
              </a:lnSpc>
              <a:spcBef>
                <a:spcPts val="0"/>
              </a:spcBef>
              <a:spcAft>
                <a:spcPts val="0"/>
              </a:spcAft>
              <a:buSzPts val="1800"/>
              <a:buNone/>
            </a:pPr>
            <a:r>
              <a:rPr lang="en" sz="3600">
                <a:solidFill>
                  <a:srgbClr val="000000"/>
                </a:solidFill>
              </a:rPr>
              <a:t>Questions?</a:t>
            </a:r>
            <a:endParaRPr sz="3600">
              <a:solidFill>
                <a:srgbClr val="000000"/>
              </a:solidFill>
            </a:endParaRPr>
          </a:p>
          <a:p>
            <a:pPr marL="0" lvl="0" indent="0" algn="ctr" rtl="0">
              <a:lnSpc>
                <a:spcPct val="114000"/>
              </a:lnSpc>
              <a:spcBef>
                <a:spcPts val="0"/>
              </a:spcBef>
              <a:spcAft>
                <a:spcPts val="0"/>
              </a:spcAft>
              <a:buSzPts val="1800"/>
              <a:buNone/>
            </a:pPr>
            <a:endParaRPr>
              <a:solidFill>
                <a:srgbClr val="000000"/>
              </a:solidFill>
            </a:endParaRPr>
          </a:p>
          <a:p>
            <a:pPr marL="0" lvl="0" indent="0" algn="l" rtl="0">
              <a:lnSpc>
                <a:spcPct val="114000"/>
              </a:lnSpc>
              <a:spcBef>
                <a:spcPts val="0"/>
              </a:spcBef>
              <a:spcAft>
                <a:spcPts val="0"/>
              </a:spcAft>
              <a:buSzPts val="1800"/>
              <a:buNone/>
            </a:pPr>
            <a:endParaRPr>
              <a:solidFill>
                <a:srgbClr val="000000"/>
              </a:solidFill>
            </a:endParaRPr>
          </a:p>
          <a:p>
            <a:pPr marL="0" lvl="0" indent="0" algn="l" rtl="0">
              <a:lnSpc>
                <a:spcPct val="114000"/>
              </a:lnSpc>
              <a:spcBef>
                <a:spcPts val="0"/>
              </a:spcBef>
              <a:spcAft>
                <a:spcPts val="0"/>
              </a:spcAft>
              <a:buSzPts val="1800"/>
              <a:buNone/>
            </a:pPr>
            <a:endParaRPr>
              <a:solidFill>
                <a:srgbClr val="000000"/>
              </a:solidFill>
            </a:endParaRPr>
          </a:p>
          <a:p>
            <a:pPr marL="0" lvl="0" indent="0" algn="l" rtl="0">
              <a:lnSpc>
                <a:spcPct val="114000"/>
              </a:lnSpc>
              <a:spcBef>
                <a:spcPts val="0"/>
              </a:spcBef>
              <a:spcAft>
                <a:spcPts val="0"/>
              </a:spcAft>
              <a:buSzPts val="1800"/>
              <a:buNone/>
            </a:pPr>
            <a:r>
              <a:rPr lang="en">
                <a:solidFill>
                  <a:srgbClr val="000000"/>
                </a:solidFill>
              </a:rPr>
              <a:t>Megan Guerre: </a:t>
            </a:r>
            <a:r>
              <a:rPr lang="en">
                <a:solidFill>
                  <a:srgbClr val="000000"/>
                </a:solidFill>
                <a:uFill>
                  <a:noFill/>
                </a:uFill>
                <a:hlinkClick r:id="rId3">
                  <a:extLst>
                    <a:ext uri="{A12FA001-AC4F-418D-AE19-62706E023703}">
                      <ahyp:hlinkClr xmlns:ahyp="http://schemas.microsoft.com/office/drawing/2018/hyperlinkcolor" val="tx"/>
                    </a:ext>
                  </a:extLst>
                </a:hlinkClick>
              </a:rPr>
              <a:t>guerrem@ohsu.edu</a:t>
            </a:r>
            <a:endParaRPr>
              <a:solidFill>
                <a:srgbClr val="000000"/>
              </a:solidFill>
            </a:endParaRPr>
          </a:p>
          <a:p>
            <a:pPr marL="0" lvl="0" indent="0" algn="l" rtl="0">
              <a:lnSpc>
                <a:spcPct val="114000"/>
              </a:lnSpc>
              <a:spcBef>
                <a:spcPts val="0"/>
              </a:spcBef>
              <a:spcAft>
                <a:spcPts val="0"/>
              </a:spcAft>
              <a:buSzPts val="1800"/>
              <a:buNone/>
            </a:pPr>
            <a:r>
              <a:rPr lang="en">
                <a:solidFill>
                  <a:srgbClr val="000000"/>
                </a:solidFill>
              </a:rPr>
              <a:t>Jaime Kiff: wrighjai@ohsu.edu </a:t>
            </a:r>
            <a:endParaRPr>
              <a:solidFill>
                <a:srgbClr val="000000"/>
              </a:solidFill>
            </a:endParaRPr>
          </a:p>
          <a:p>
            <a:pPr marL="0" lvl="0" indent="0" algn="l" rtl="0">
              <a:lnSpc>
                <a:spcPct val="114000"/>
              </a:lnSpc>
              <a:spcBef>
                <a:spcPts val="0"/>
              </a:spcBef>
              <a:spcAft>
                <a:spcPts val="0"/>
              </a:spcAft>
              <a:buSzPts val="1800"/>
              <a:buNone/>
            </a:pPr>
            <a:r>
              <a:rPr lang="en">
                <a:solidFill>
                  <a:srgbClr val="000000"/>
                </a:solidFill>
              </a:rPr>
              <a:t>David Windler: david.windler@compassoncology.com </a:t>
            </a:r>
            <a:endParaRPr>
              <a:solidFill>
                <a:srgbClr val="000000"/>
              </a:solidFill>
            </a:endParaRPr>
          </a:p>
        </p:txBody>
      </p:sp>
      <p:pic>
        <p:nvPicPr>
          <p:cNvPr id="300" name="Google Shape;300;gabe7bf52a2_0_367"/>
          <p:cNvPicPr preferRelativeResize="0"/>
          <p:nvPr/>
        </p:nvPicPr>
        <p:blipFill rotWithShape="1">
          <a:blip r:embed="rId4">
            <a:alphaModFix/>
          </a:blip>
          <a:srcRect/>
          <a:stretch/>
        </p:blipFill>
        <p:spPr>
          <a:xfrm>
            <a:off x="7254375" y="89475"/>
            <a:ext cx="1803924" cy="607450"/>
          </a:xfrm>
          <a:prstGeom prst="rect">
            <a:avLst/>
          </a:prstGeom>
          <a:noFill/>
          <a:ln>
            <a:noFill/>
          </a:ln>
        </p:spPr>
      </p:pic>
      <p:sp>
        <p:nvSpPr>
          <p:cNvPr id="301" name="Google Shape;301;gabe7bf52a2_0_3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Resources/References</a:t>
            </a:r>
            <a:endParaRPr sz="2400">
              <a:solidFill>
                <a:srgbClr val="000000"/>
              </a:solidFill>
            </a:endParaRPr>
          </a:p>
        </p:txBody>
      </p:sp>
      <p:sp>
        <p:nvSpPr>
          <p:cNvPr id="307" name="Google Shape;307;p25"/>
          <p:cNvSpPr txBox="1">
            <a:spLocks noGrp="1"/>
          </p:cNvSpPr>
          <p:nvPr>
            <p:ph type="body" idx="1"/>
          </p:nvPr>
        </p:nvSpPr>
        <p:spPr>
          <a:xfrm>
            <a:off x="520250" y="1296225"/>
            <a:ext cx="8460000" cy="30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1400" b="1">
                <a:solidFill>
                  <a:srgbClr val="000000"/>
                </a:solidFill>
              </a:rPr>
              <a:t>Aging, Disability, and Veterans Services Office - Washington county</a:t>
            </a:r>
            <a:endParaRPr sz="1400" b="1">
              <a:solidFill>
                <a:srgbClr val="000000"/>
              </a:solidFill>
            </a:endParaRPr>
          </a:p>
          <a:p>
            <a:pPr marL="0" lvl="0" indent="0" algn="l" rtl="0">
              <a:lnSpc>
                <a:spcPct val="100000"/>
              </a:lnSpc>
              <a:spcBef>
                <a:spcPts val="0"/>
              </a:spcBef>
              <a:spcAft>
                <a:spcPts val="0"/>
              </a:spcAft>
              <a:buSzPts val="1800"/>
              <a:buNone/>
            </a:pPr>
            <a:r>
              <a:rPr lang="en" sz="1400">
                <a:solidFill>
                  <a:srgbClr val="000000"/>
                </a:solidFill>
              </a:rPr>
              <a:t>-Offers services to caregivers </a:t>
            </a:r>
            <a:endParaRPr sz="1400">
              <a:solidFill>
                <a:srgbClr val="000000"/>
              </a:solidFill>
            </a:endParaRPr>
          </a:p>
          <a:p>
            <a:pPr marL="0" lvl="0" indent="0" algn="l" rtl="0">
              <a:lnSpc>
                <a:spcPct val="100000"/>
              </a:lnSpc>
              <a:spcBef>
                <a:spcPts val="0"/>
              </a:spcBef>
              <a:spcAft>
                <a:spcPts val="0"/>
              </a:spcAft>
              <a:buSzPts val="1800"/>
              <a:buNone/>
            </a:pPr>
            <a:r>
              <a:rPr lang="en" sz="1400">
                <a:solidFill>
                  <a:srgbClr val="000000"/>
                </a:solidFill>
              </a:rPr>
              <a:t>-Examples of services: information about available community services, Family Caregiver Training, paid respite care</a:t>
            </a:r>
            <a:endParaRPr sz="1400">
              <a:solidFill>
                <a:srgbClr val="000000"/>
              </a:solidFill>
            </a:endParaRPr>
          </a:p>
          <a:p>
            <a:pPr marL="0" lvl="0" indent="457200" algn="l" rtl="0">
              <a:lnSpc>
                <a:spcPct val="100000"/>
              </a:lnSpc>
              <a:spcBef>
                <a:spcPts val="0"/>
              </a:spcBef>
              <a:spcAft>
                <a:spcPts val="0"/>
              </a:spcAft>
              <a:buSzPts val="1800"/>
              <a:buNone/>
            </a:pPr>
            <a:r>
              <a:rPr lang="en" sz="1400">
                <a:solidFill>
                  <a:srgbClr val="000000"/>
                </a:solidFill>
              </a:rPr>
              <a:t>https://www.co.washington.or.us/HHS/DAVS/Caregivers/services.cfm </a:t>
            </a:r>
            <a:endParaRPr sz="1400">
              <a:solidFill>
                <a:srgbClr val="000000"/>
              </a:solidFill>
            </a:endParaRPr>
          </a:p>
          <a:p>
            <a:pPr marL="0" lvl="0" indent="0" algn="l" rtl="0">
              <a:lnSpc>
                <a:spcPct val="100000"/>
              </a:lnSpc>
              <a:spcBef>
                <a:spcPts val="0"/>
              </a:spcBef>
              <a:spcAft>
                <a:spcPts val="0"/>
              </a:spcAft>
              <a:buSzPts val="1800"/>
              <a:buNone/>
            </a:pPr>
            <a:endParaRPr sz="1400" b="1">
              <a:solidFill>
                <a:srgbClr val="000000"/>
              </a:solidFill>
            </a:endParaRPr>
          </a:p>
          <a:p>
            <a:pPr marL="0" lvl="0" indent="0" algn="l" rtl="0">
              <a:lnSpc>
                <a:spcPct val="100000"/>
              </a:lnSpc>
              <a:spcBef>
                <a:spcPts val="0"/>
              </a:spcBef>
              <a:spcAft>
                <a:spcPts val="0"/>
              </a:spcAft>
              <a:buSzPts val="1800"/>
              <a:buNone/>
            </a:pPr>
            <a:r>
              <a:rPr lang="en" sz="1400" b="1">
                <a:solidFill>
                  <a:srgbClr val="000000"/>
                </a:solidFill>
              </a:rPr>
              <a:t>Advance directive/POLST</a:t>
            </a:r>
            <a:endParaRPr sz="1400" b="1">
              <a:solidFill>
                <a:srgbClr val="000000"/>
              </a:solidFill>
            </a:endParaRPr>
          </a:p>
          <a:p>
            <a:pPr marL="0" lvl="0" indent="0" algn="l" rtl="0">
              <a:lnSpc>
                <a:spcPct val="100000"/>
              </a:lnSpc>
              <a:spcBef>
                <a:spcPts val="0"/>
              </a:spcBef>
              <a:spcAft>
                <a:spcPts val="0"/>
              </a:spcAft>
              <a:buSzPts val="1800"/>
              <a:buNone/>
            </a:pPr>
            <a:r>
              <a:rPr lang="en" sz="1400">
                <a:solidFill>
                  <a:srgbClr val="000000"/>
                </a:solidFill>
              </a:rPr>
              <a:t>-</a:t>
            </a:r>
            <a:r>
              <a:rPr lang="en" sz="1400" i="1">
                <a:solidFill>
                  <a:srgbClr val="000000"/>
                </a:solidFill>
              </a:rPr>
              <a:t>Conversation project</a:t>
            </a:r>
            <a:r>
              <a:rPr lang="en" sz="1400">
                <a:solidFill>
                  <a:srgbClr val="000000"/>
                </a:solidFill>
              </a:rPr>
              <a:t>: https://theconversationproject.org/</a:t>
            </a:r>
            <a:endParaRPr sz="1400">
              <a:solidFill>
                <a:srgbClr val="000000"/>
              </a:solidFill>
            </a:endParaRPr>
          </a:p>
          <a:p>
            <a:pPr marL="0" lvl="0" indent="0" algn="l" rtl="0">
              <a:lnSpc>
                <a:spcPct val="100000"/>
              </a:lnSpc>
              <a:spcBef>
                <a:spcPts val="0"/>
              </a:spcBef>
              <a:spcAft>
                <a:spcPts val="0"/>
              </a:spcAft>
              <a:buSzPts val="1800"/>
              <a:buNone/>
            </a:pPr>
            <a:r>
              <a:rPr lang="en" sz="1400">
                <a:solidFill>
                  <a:srgbClr val="000000"/>
                </a:solidFill>
              </a:rPr>
              <a:t>-</a:t>
            </a:r>
            <a:r>
              <a:rPr lang="en" sz="1400" i="1">
                <a:solidFill>
                  <a:srgbClr val="000000"/>
                </a:solidFill>
              </a:rPr>
              <a:t>State of Oregon advance directive</a:t>
            </a:r>
            <a:r>
              <a:rPr lang="en" sz="1400">
                <a:solidFill>
                  <a:srgbClr val="000000"/>
                </a:solidFill>
              </a:rPr>
              <a:t>: https://www.oregon.gov/oha/PH/ABOUT/Documents/Advance-Directive.pdf </a:t>
            </a:r>
            <a:endParaRPr sz="1400">
              <a:solidFill>
                <a:srgbClr val="000000"/>
              </a:solidFill>
            </a:endParaRPr>
          </a:p>
          <a:p>
            <a:pPr marL="0" lvl="0" indent="0" algn="l" rtl="0">
              <a:lnSpc>
                <a:spcPct val="100000"/>
              </a:lnSpc>
              <a:spcBef>
                <a:spcPts val="0"/>
              </a:spcBef>
              <a:spcAft>
                <a:spcPts val="0"/>
              </a:spcAft>
              <a:buSzPts val="1800"/>
              <a:buNone/>
            </a:pPr>
            <a:r>
              <a:rPr lang="en" sz="1400">
                <a:solidFill>
                  <a:srgbClr val="000000"/>
                </a:solidFill>
              </a:rPr>
              <a:t>-</a:t>
            </a:r>
            <a:r>
              <a:rPr lang="en" sz="1400" i="1">
                <a:solidFill>
                  <a:srgbClr val="000000"/>
                </a:solidFill>
              </a:rPr>
              <a:t>State of Washington advance directive</a:t>
            </a:r>
            <a:r>
              <a:rPr lang="en" sz="1400">
                <a:solidFill>
                  <a:srgbClr val="000000"/>
                </a:solidFill>
              </a:rPr>
              <a:t>: https://endoflifewa.org/advance-directive/ </a:t>
            </a:r>
            <a:endParaRPr sz="1400">
              <a:solidFill>
                <a:srgbClr val="000000"/>
              </a:solidFill>
            </a:endParaRPr>
          </a:p>
          <a:p>
            <a:pPr marL="0" lvl="0" indent="0" algn="l" rtl="0">
              <a:lnSpc>
                <a:spcPct val="100000"/>
              </a:lnSpc>
              <a:spcBef>
                <a:spcPts val="0"/>
              </a:spcBef>
              <a:spcAft>
                <a:spcPts val="0"/>
              </a:spcAft>
              <a:buSzPts val="1800"/>
              <a:buNone/>
            </a:pPr>
            <a:r>
              <a:rPr lang="en" sz="1400">
                <a:solidFill>
                  <a:srgbClr val="000000"/>
                </a:solidFill>
              </a:rPr>
              <a:t>-</a:t>
            </a:r>
            <a:r>
              <a:rPr lang="en" sz="1400" i="1">
                <a:solidFill>
                  <a:srgbClr val="000000"/>
                </a:solidFill>
              </a:rPr>
              <a:t>Physician Orders for Life Sustaining Treatment (POLST) Washington</a:t>
            </a:r>
            <a:r>
              <a:rPr lang="en" sz="1400">
                <a:solidFill>
                  <a:srgbClr val="000000"/>
                </a:solidFill>
              </a:rPr>
              <a:t>: https://www.doh.wa.gov/YouandYourFamily/IllnessandDisease/PhysiciansOrdersforLifeSustainingTreatment</a:t>
            </a:r>
            <a:endParaRPr sz="1400">
              <a:solidFill>
                <a:srgbClr val="000000"/>
              </a:solidFill>
            </a:endParaRPr>
          </a:p>
          <a:p>
            <a:pPr marL="0" lvl="0" indent="0" algn="l" rtl="0">
              <a:lnSpc>
                <a:spcPct val="100000"/>
              </a:lnSpc>
              <a:spcBef>
                <a:spcPts val="0"/>
              </a:spcBef>
              <a:spcAft>
                <a:spcPts val="0"/>
              </a:spcAft>
              <a:buSzPts val="1800"/>
              <a:buNone/>
            </a:pPr>
            <a:r>
              <a:rPr lang="en" sz="1400">
                <a:solidFill>
                  <a:srgbClr val="000000"/>
                </a:solidFill>
              </a:rPr>
              <a:t>-</a:t>
            </a:r>
            <a:r>
              <a:rPr lang="en" sz="1400" i="1">
                <a:solidFill>
                  <a:srgbClr val="000000"/>
                </a:solidFill>
              </a:rPr>
              <a:t>Physician Orders for Life Sustaining Treatment (POLST) Oregon</a:t>
            </a:r>
            <a:r>
              <a:rPr lang="en" sz="1400">
                <a:solidFill>
                  <a:srgbClr val="000000"/>
                </a:solidFill>
              </a:rPr>
              <a:t>:   https://oregonpolst.org/patientfamilyresources</a:t>
            </a:r>
            <a:endParaRPr sz="1400">
              <a:solidFill>
                <a:srgbClr val="000000"/>
              </a:solidFill>
            </a:endParaRPr>
          </a:p>
          <a:p>
            <a:pPr marL="0" lvl="0" indent="0" algn="l" rtl="0">
              <a:lnSpc>
                <a:spcPct val="115000"/>
              </a:lnSpc>
              <a:spcBef>
                <a:spcPts val="0"/>
              </a:spcBef>
              <a:spcAft>
                <a:spcPts val="1600"/>
              </a:spcAft>
              <a:buSzPts val="1800"/>
              <a:buNone/>
            </a:pPr>
            <a:endParaRPr sz="1400">
              <a:solidFill>
                <a:srgbClr val="000000"/>
              </a:solidFill>
            </a:endParaRPr>
          </a:p>
        </p:txBody>
      </p:sp>
      <p:pic>
        <p:nvPicPr>
          <p:cNvPr id="308" name="Google Shape;308;p25"/>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abe7bf52a2_0_42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Resources/References</a:t>
            </a:r>
            <a:endParaRPr sz="2400">
              <a:solidFill>
                <a:srgbClr val="000000"/>
              </a:solidFill>
            </a:endParaRPr>
          </a:p>
        </p:txBody>
      </p:sp>
      <p:sp>
        <p:nvSpPr>
          <p:cNvPr id="314" name="Google Shape;314;gabe7bf52a2_0_428"/>
          <p:cNvSpPr txBox="1">
            <a:spLocks noGrp="1"/>
          </p:cNvSpPr>
          <p:nvPr>
            <p:ph type="body" idx="1"/>
          </p:nvPr>
        </p:nvSpPr>
        <p:spPr>
          <a:xfrm>
            <a:off x="60275" y="1296225"/>
            <a:ext cx="8919900" cy="3810600"/>
          </a:xfrm>
          <a:prstGeom prst="rect">
            <a:avLst/>
          </a:prstGeom>
          <a:noFill/>
          <a:ln>
            <a:noFill/>
          </a:ln>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Center to Advance Palliative Care. 2019. </a:t>
            </a:r>
            <a:r>
              <a:rPr lang="en" sz="900">
                <a:solidFill>
                  <a:srgbClr val="000000"/>
                </a:solidFill>
                <a:uFill>
                  <a:noFill/>
                </a:uFill>
                <a:hlinkClick r:id="rId3">
                  <a:extLst>
                    <a:ext uri="{A12FA001-AC4F-418D-AE19-62706E023703}">
                      <ahyp:hlinkClr xmlns:ahyp="http://schemas.microsoft.com/office/drawing/2018/hyperlinkcolor" val="tx"/>
                    </a:ext>
                  </a:extLst>
                </a:hlinkClick>
              </a:rPr>
              <a:t>https://getpalliativecare.org/</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Center to Advance Palliative Care. Provider directory. 2019. </a:t>
            </a:r>
            <a:r>
              <a:rPr lang="en" sz="900">
                <a:solidFill>
                  <a:srgbClr val="000000"/>
                </a:solidFill>
                <a:uFill>
                  <a:noFill/>
                </a:uFill>
                <a:hlinkClick r:id="rId4">
                  <a:extLst>
                    <a:ext uri="{A12FA001-AC4F-418D-AE19-62706E023703}">
                      <ahyp:hlinkClr xmlns:ahyp="http://schemas.microsoft.com/office/drawing/2018/hyperlinkcolor" val="tx"/>
                    </a:ext>
                  </a:extLst>
                </a:hlinkClick>
              </a:rPr>
              <a:t>https://getpalliativecare.org/provider-directory/</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Center to Advance Palliative Care. Living Well with Ovarian Cancer: Christine’s Palliative Care Story. 2015. https://getpalliativecare.org/living-well-with-ovarian-cancer-christines-palliative-care-story/</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D. Miller &amp; N. Nevadunsky. Palliative Care and Symptom Management for Women with Advanced Ovarian Cancer. Hematol Oncol Clin North Am. 2018; 32(6): 1087-1102. doi: 10.1016/j.hoc.2018.07.012</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E. Loggers. (2019, July). Living with Ovarian Cancer: How Palliative Care Can Help. Presented at OCRA Ovarian Cancer National Conference, Seattle, WA.  </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J. Temel, et. al. Early Palliative Care for Patients with Metastatic Non–Small-Cell Lung Cancer. N Engl J Med 2010; 363: 733-742.  DOI: 10.1056/NEJMoa1000678.</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M. Stolberg (2017). A History of Palliative Care, 1500-1970. Philosophy and Medicine, vol 123. Springer, Cham. </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National Consensus Project for Quality Palliative Care. Clinical Practice Guidelines for Quality Palliative Care, 4th edition. Richmond, VA: National Coalition for Hospice and Palliative Care; 2018. </a:t>
            </a:r>
            <a:r>
              <a:rPr lang="en" sz="900">
                <a:solidFill>
                  <a:srgbClr val="000000"/>
                </a:solidFill>
                <a:uFill>
                  <a:noFill/>
                </a:uFill>
                <a:hlinkClick r:id="rId5">
                  <a:extLst>
                    <a:ext uri="{A12FA001-AC4F-418D-AE19-62706E023703}">
                      <ahyp:hlinkClr xmlns:ahyp="http://schemas.microsoft.com/office/drawing/2018/hyperlinkcolor" val="tx"/>
                    </a:ext>
                  </a:extLst>
                </a:hlinkClick>
              </a:rPr>
              <a:t>https://www.nationalcoalitionhpc.org/ncp</a:t>
            </a:r>
            <a:r>
              <a:rPr lang="en" sz="900">
                <a:solidFill>
                  <a:srgbClr val="000000"/>
                </a:solidFill>
              </a:rPr>
              <a:t>.</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National Hospice and Palliative Care Organization. 2019. https://www.nhpco.org/</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National Hospice and Palliative Care Organization. Palliative care or hospice? Fact sheet. 2019.  https://www.nhpco.org/wp-content/uploads/2019/04/PalliativeCare_VS_Hospice.pdf</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T.J. Smith, et al. American Society of Clinical Oncology provisional clinical opinion: the integration of palliative care into standard oncology care. J Clin Oncol. 2012; 30(8): 880-887</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rPr>
              <a:t>World Health Organization. </a:t>
            </a:r>
            <a:r>
              <a:rPr lang="en" sz="900">
                <a:solidFill>
                  <a:srgbClr val="000000"/>
                </a:solidFill>
                <a:uFill>
                  <a:noFill/>
                </a:uFill>
                <a:hlinkClick r:id="rId6">
                  <a:extLst>
                    <a:ext uri="{A12FA001-AC4F-418D-AE19-62706E023703}">
                      <ahyp:hlinkClr xmlns:ahyp="http://schemas.microsoft.com/office/drawing/2018/hyperlinkcolor" val="tx"/>
                    </a:ext>
                  </a:extLst>
                </a:hlinkClick>
              </a:rPr>
              <a:t>https://www.who.int/cancer/palliative/definition/en</a:t>
            </a:r>
            <a:r>
              <a:rPr lang="en" sz="900">
                <a:solidFill>
                  <a:srgbClr val="000000"/>
                </a:solidFill>
              </a:rPr>
              <a:t>//</a:t>
            </a:r>
            <a:endParaRPr sz="900">
              <a:solidFill>
                <a:srgbClr val="000000"/>
              </a:solidFill>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highlight>
                  <a:srgbClr val="FFFFFF"/>
                </a:highlight>
              </a:rPr>
              <a:t>Available at: </a:t>
            </a:r>
            <a:r>
              <a:rPr lang="en" sz="900">
                <a:solidFill>
                  <a:srgbClr val="000000"/>
                </a:solidFill>
                <a:uFill>
                  <a:noFill/>
                </a:uFill>
                <a:hlinkClick r:id="rId7">
                  <a:extLst>
                    <a:ext uri="{A12FA001-AC4F-418D-AE19-62706E023703}">
                      <ahyp:hlinkClr xmlns:ahyp="http://schemas.microsoft.com/office/drawing/2018/hyperlinkcolor" val="tx"/>
                    </a:ext>
                  </a:extLst>
                </a:hlinkClick>
              </a:rPr>
              <a:t>http://www.brainyquote.com/authors/hippocrates-quotes</a:t>
            </a:r>
            <a:r>
              <a:rPr lang="en" sz="900">
                <a:solidFill>
                  <a:srgbClr val="000000"/>
                </a:solidFill>
                <a:highlight>
                  <a:srgbClr val="FFFFFF"/>
                </a:highlight>
              </a:rPr>
              <a:t> Accessed 11/12/2020.</a:t>
            </a:r>
            <a:endParaRPr sz="900">
              <a:solidFill>
                <a:srgbClr val="000000"/>
              </a:solidFill>
              <a:highlight>
                <a:srgbClr val="FFFFFF"/>
              </a:highlight>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highlight>
                  <a:srgbClr val="FFFFFF"/>
                </a:highlight>
              </a:rPr>
              <a:t>Ferrell BR, Chung V, Koczywas M, Smith TJ. Dissemination and Implementation of Palliative Care in Oncology.  </a:t>
            </a:r>
            <a:r>
              <a:rPr lang="en" sz="900" i="1">
                <a:solidFill>
                  <a:srgbClr val="000000"/>
                </a:solidFill>
              </a:rPr>
              <a:t>J Clin Oncol. </a:t>
            </a:r>
            <a:r>
              <a:rPr lang="en" sz="900">
                <a:solidFill>
                  <a:srgbClr val="000000"/>
                </a:solidFill>
                <a:highlight>
                  <a:srgbClr val="FFFFFF"/>
                </a:highlight>
              </a:rPr>
              <a:t>2020;38(9):995-1001. doi:10.1200/JCO.18.01766, 10.1200/JCO.18.01766</a:t>
            </a:r>
            <a:endParaRPr sz="900">
              <a:solidFill>
                <a:srgbClr val="000000"/>
              </a:solidFill>
              <a:highlight>
                <a:srgbClr val="FFFFFF"/>
              </a:highlight>
            </a:endParaRPr>
          </a:p>
          <a:p>
            <a:pPr marL="457200" lvl="0" indent="-285750" algn="l" rtl="0">
              <a:lnSpc>
                <a:spcPct val="115000"/>
              </a:lnSpc>
              <a:spcBef>
                <a:spcPts val="0"/>
              </a:spcBef>
              <a:spcAft>
                <a:spcPts val="0"/>
              </a:spcAft>
              <a:buClr>
                <a:srgbClr val="000000"/>
              </a:buClr>
              <a:buSzPts val="900"/>
              <a:buAutoNum type="arabicPeriod"/>
            </a:pPr>
            <a:r>
              <a:rPr lang="en" sz="900">
                <a:solidFill>
                  <a:srgbClr val="000000"/>
                </a:solidFill>
                <a:highlight>
                  <a:srgbClr val="FFFFFF"/>
                </a:highlight>
              </a:rPr>
              <a:t>Rodin G, Zimmermann C, Rodin D, Al-Awamer A, Sullivan R, Chamberlain C. COVID-19, palliative care and public health.  </a:t>
            </a:r>
            <a:r>
              <a:rPr lang="en" sz="900" i="1">
                <a:solidFill>
                  <a:srgbClr val="000000"/>
                </a:solidFill>
              </a:rPr>
              <a:t>Eur J Cancer. </a:t>
            </a:r>
            <a:r>
              <a:rPr lang="en" sz="900">
                <a:solidFill>
                  <a:srgbClr val="000000"/>
                </a:solidFill>
                <a:highlight>
                  <a:srgbClr val="FFFFFF"/>
                </a:highlight>
              </a:rPr>
              <a:t>2020;136:95-98. doi:10.1016/j.ejca.2020.05.023, 10.1016/j.ejca.2020.05.023</a:t>
            </a:r>
            <a:endParaRPr sz="900">
              <a:solidFill>
                <a:srgbClr val="000000"/>
              </a:solidFill>
              <a:highlight>
                <a:srgbClr val="FFFFFF"/>
              </a:highlight>
            </a:endParaRPr>
          </a:p>
        </p:txBody>
      </p:sp>
      <p:pic>
        <p:nvPicPr>
          <p:cNvPr id="315" name="Google Shape;315;gabe7bf52a2_0_428"/>
          <p:cNvPicPr preferRelativeResize="0"/>
          <p:nvPr/>
        </p:nvPicPr>
        <p:blipFill rotWithShape="1">
          <a:blip r:embed="rId8">
            <a:alphaModFix/>
          </a:blip>
          <a:srcRect/>
          <a:stretch/>
        </p:blipFill>
        <p:spPr>
          <a:xfrm>
            <a:off x="7254375" y="89475"/>
            <a:ext cx="1803924" cy="607450"/>
          </a:xfrm>
          <a:prstGeom prst="rect">
            <a:avLst/>
          </a:prstGeom>
          <a:noFill/>
          <a:ln>
            <a:noFill/>
          </a:ln>
        </p:spPr>
      </p:pic>
      <p:sp>
        <p:nvSpPr>
          <p:cNvPr id="316" name="Google Shape;316;gabe7bf52a2_0_4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rgbClr val="000000"/>
                </a:solidFill>
              </a:rPr>
              <a:t>Outline</a:t>
            </a:r>
            <a:endParaRPr>
              <a:solidFill>
                <a:srgbClr val="000000"/>
              </a:solidFill>
            </a:endParaRPr>
          </a:p>
        </p:txBody>
      </p:sp>
      <p:sp>
        <p:nvSpPr>
          <p:cNvPr id="79" name="Google Shape;79;p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AutoNum type="arabicPeriod"/>
            </a:pPr>
            <a:r>
              <a:rPr lang="en" sz="1400">
                <a:solidFill>
                  <a:srgbClr val="000000"/>
                </a:solidFill>
              </a:rPr>
              <a:t>Case introduction</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 sz="1400">
                <a:solidFill>
                  <a:srgbClr val="000000"/>
                </a:solidFill>
              </a:rPr>
              <a:t>Definitions of palliative care</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 sz="1400">
                <a:solidFill>
                  <a:srgbClr val="000000"/>
                </a:solidFill>
              </a:rPr>
              <a:t>FAQ</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 sz="1400">
                <a:solidFill>
                  <a:srgbClr val="000000"/>
                </a:solidFill>
              </a:rPr>
              <a:t>Palliative care vs. hospice</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 sz="1400">
                <a:solidFill>
                  <a:srgbClr val="000000"/>
                </a:solidFill>
              </a:rPr>
              <a:t>Accessing palliative care</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 sz="1400">
                <a:solidFill>
                  <a:srgbClr val="000000"/>
                </a:solidFill>
              </a:rPr>
              <a:t>Palliative care &amp; ovarian cancer </a:t>
            </a:r>
            <a:endParaRPr sz="1400">
              <a:solidFill>
                <a:srgbClr val="000000"/>
              </a:solidFill>
            </a:endParaRPr>
          </a:p>
        </p:txBody>
      </p:sp>
      <p:pic>
        <p:nvPicPr>
          <p:cNvPr id="80" name="Google Shape;80;p3"/>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abe7bf52a2_0_0"/>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rgbClr val="000000"/>
                </a:solidFill>
              </a:rPr>
              <a:t>Case</a:t>
            </a:r>
            <a:endParaRPr>
              <a:solidFill>
                <a:srgbClr val="000000"/>
              </a:solidFill>
            </a:endParaRPr>
          </a:p>
        </p:txBody>
      </p:sp>
      <p:sp>
        <p:nvSpPr>
          <p:cNvPr id="86" name="Google Shape;86;gabe7bf52a2_0_0"/>
          <p:cNvSpPr txBox="1">
            <a:spLocks noGrp="1"/>
          </p:cNvSpPr>
          <p:nvPr>
            <p:ph type="body" idx="1"/>
          </p:nvPr>
        </p:nvSpPr>
        <p:spPr>
          <a:xfrm>
            <a:off x="387900" y="1489825"/>
            <a:ext cx="8368200" cy="33555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 sz="1400">
                <a:solidFill>
                  <a:srgbClr val="000000"/>
                </a:solidFill>
              </a:rPr>
              <a:t>Christine is a 58 year old woman recently diagnosed with ovarian cancer. Prior to her diagnosis, she worked as a physical therapist with cancer patients. She was concerned about the risk of COVID-19 exposure, but enjoyed her job and was initially able to continuing to work while receiving treatment. Eventually though, she was unable to continue working when the symptoms from her cancer and its treatment began to take its toll. She reported that  “I could not even cross the street. I would look at other people moving so fast. Sometimes the light would change and I was not even finished crossing yet.” Christine also experienced worsening migraines, constipation, and nausea mostly related to the chemotherapy regimen that she was on. </a:t>
            </a: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a:p>
            <a:pPr marL="0" lvl="0" indent="0" algn="l" rtl="0">
              <a:lnSpc>
                <a:spcPct val="114000"/>
              </a:lnSpc>
              <a:spcBef>
                <a:spcPts val="0"/>
              </a:spcBef>
              <a:spcAft>
                <a:spcPts val="0"/>
              </a:spcAft>
              <a:buSzPts val="1800"/>
              <a:buNone/>
            </a:pPr>
            <a:r>
              <a:rPr lang="en" sz="1400">
                <a:solidFill>
                  <a:srgbClr val="000000"/>
                </a:solidFill>
              </a:rPr>
              <a:t>Describing herself as a normally positive person, Christine reported that the pain was so overwhelming she felt herself going into a deep depression. This time was especially tough because she could not visit her daughter for support - due to the social distancing recommendations and desire to stay as safe as possible.</a:t>
            </a:r>
            <a:r>
              <a:rPr lang="en" sz="1400" baseline="30000">
                <a:solidFill>
                  <a:srgbClr val="000000"/>
                </a:solidFill>
              </a:rPr>
              <a:t>3</a:t>
            </a:r>
            <a:endParaRPr sz="1400">
              <a:solidFill>
                <a:srgbClr val="000000"/>
              </a:solidFill>
            </a:endParaRPr>
          </a:p>
        </p:txBody>
      </p:sp>
      <p:pic>
        <p:nvPicPr>
          <p:cNvPr id="87" name="Google Shape;87;gabe7bf52a2_0_0"/>
          <p:cNvPicPr preferRelativeResize="0"/>
          <p:nvPr/>
        </p:nvPicPr>
        <p:blipFill rotWithShape="1">
          <a:blip r:embed="rId3">
            <a:alphaModFix/>
          </a:blip>
          <a:srcRect/>
          <a:stretch/>
        </p:blipFill>
        <p:spPr>
          <a:xfrm>
            <a:off x="7254375" y="89475"/>
            <a:ext cx="1803924" cy="607450"/>
          </a:xfrm>
          <a:prstGeom prst="rect">
            <a:avLst/>
          </a:prstGeom>
          <a:noFill/>
          <a:ln>
            <a:noFill/>
          </a:ln>
        </p:spPr>
      </p:pic>
      <p:sp>
        <p:nvSpPr>
          <p:cNvPr id="88" name="Google Shape;88;gabe7bf52a2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000">
                <a:solidFill>
                  <a:srgbClr val="000000"/>
                </a:solidFill>
              </a:rPr>
              <a:t>Center to Advance Palliative Care (CAPC) definition</a:t>
            </a:r>
            <a:endParaRPr sz="2000">
              <a:solidFill>
                <a:srgbClr val="000000"/>
              </a:solidFill>
            </a:endParaRPr>
          </a:p>
        </p:txBody>
      </p:sp>
      <p:sp>
        <p:nvSpPr>
          <p:cNvPr id="94" name="Google Shape;94;p5"/>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800"/>
              <a:buNone/>
            </a:pPr>
            <a:r>
              <a:rPr lang="en" sz="1400">
                <a:solidFill>
                  <a:srgbClr val="000000"/>
                </a:solidFill>
              </a:rPr>
              <a:t>Palliative care is </a:t>
            </a:r>
            <a:r>
              <a:rPr lang="en" sz="1400" b="1">
                <a:solidFill>
                  <a:srgbClr val="000000"/>
                </a:solidFill>
              </a:rPr>
              <a:t>specialized health care </a:t>
            </a:r>
            <a:r>
              <a:rPr lang="en" sz="1400">
                <a:solidFill>
                  <a:srgbClr val="000000"/>
                </a:solidFill>
              </a:rPr>
              <a:t>for people living with</a:t>
            </a:r>
            <a:r>
              <a:rPr lang="en" sz="1400" b="1">
                <a:solidFill>
                  <a:srgbClr val="000000"/>
                </a:solidFill>
              </a:rPr>
              <a:t> a serious illness</a:t>
            </a:r>
            <a:r>
              <a:rPr lang="en" sz="1400">
                <a:solidFill>
                  <a:srgbClr val="000000"/>
                </a:solidFill>
              </a:rPr>
              <a:t>. This type of care is focused on </a:t>
            </a:r>
            <a:r>
              <a:rPr lang="en" sz="1400" b="1">
                <a:solidFill>
                  <a:srgbClr val="000000"/>
                </a:solidFill>
              </a:rPr>
              <a:t>providing relief from the symptoms and stress of the illness</a:t>
            </a:r>
            <a:r>
              <a:rPr lang="en" sz="1400">
                <a:solidFill>
                  <a:srgbClr val="000000"/>
                </a:solidFill>
              </a:rPr>
              <a:t>. The goal is to </a:t>
            </a:r>
            <a:r>
              <a:rPr lang="en" sz="1400" b="1">
                <a:solidFill>
                  <a:srgbClr val="000000"/>
                </a:solidFill>
              </a:rPr>
              <a:t>improve quality of life</a:t>
            </a:r>
            <a:r>
              <a:rPr lang="en" sz="1400">
                <a:solidFill>
                  <a:srgbClr val="000000"/>
                </a:solidFill>
              </a:rPr>
              <a:t> for </a:t>
            </a:r>
            <a:r>
              <a:rPr lang="en" sz="1400" b="1">
                <a:solidFill>
                  <a:srgbClr val="000000"/>
                </a:solidFill>
              </a:rPr>
              <a:t>both the patient and the family</a:t>
            </a:r>
            <a:r>
              <a:rPr lang="en" sz="1400">
                <a:solidFill>
                  <a:srgbClr val="000000"/>
                </a:solidFill>
              </a:rPr>
              <a:t>.</a:t>
            </a:r>
            <a:endParaRPr sz="1400">
              <a:solidFill>
                <a:srgbClr val="000000"/>
              </a:solidFill>
            </a:endParaRPr>
          </a:p>
          <a:p>
            <a:pPr marL="0" lvl="0" indent="0" algn="l" rtl="0">
              <a:lnSpc>
                <a:spcPct val="114000"/>
              </a:lnSpc>
              <a:spcBef>
                <a:spcPts val="0"/>
              </a:spcBef>
              <a:spcAft>
                <a:spcPts val="0"/>
              </a:spcAft>
              <a:buSzPts val="1800"/>
              <a:buNone/>
            </a:pPr>
            <a:endParaRPr sz="1400">
              <a:solidFill>
                <a:srgbClr val="000000"/>
              </a:solidFill>
            </a:endParaRPr>
          </a:p>
          <a:p>
            <a:pPr marL="0" lvl="0" indent="0" algn="l" rtl="0">
              <a:lnSpc>
                <a:spcPct val="114000"/>
              </a:lnSpc>
              <a:spcBef>
                <a:spcPts val="0"/>
              </a:spcBef>
              <a:spcAft>
                <a:spcPts val="0"/>
              </a:spcAft>
              <a:buSzPts val="1800"/>
              <a:buNone/>
            </a:pPr>
            <a:r>
              <a:rPr lang="en" sz="1400">
                <a:solidFill>
                  <a:srgbClr val="000000"/>
                </a:solidFill>
              </a:rPr>
              <a:t>Provided by a </a:t>
            </a:r>
            <a:r>
              <a:rPr lang="en" sz="1400" b="1">
                <a:solidFill>
                  <a:srgbClr val="000000"/>
                </a:solidFill>
              </a:rPr>
              <a:t>specially-trained</a:t>
            </a:r>
            <a:r>
              <a:rPr lang="en" sz="1400">
                <a:solidFill>
                  <a:srgbClr val="000000"/>
                </a:solidFill>
              </a:rPr>
              <a:t> </a:t>
            </a:r>
            <a:r>
              <a:rPr lang="en" sz="1400" b="1">
                <a:solidFill>
                  <a:srgbClr val="000000"/>
                </a:solidFill>
              </a:rPr>
              <a:t>team</a:t>
            </a:r>
            <a:r>
              <a:rPr lang="en" sz="1400">
                <a:solidFill>
                  <a:srgbClr val="000000"/>
                </a:solidFill>
              </a:rPr>
              <a:t>, </a:t>
            </a:r>
            <a:r>
              <a:rPr lang="en" sz="1400" b="1">
                <a:solidFill>
                  <a:srgbClr val="000000"/>
                </a:solidFill>
              </a:rPr>
              <a:t>palliative care specialists</a:t>
            </a:r>
            <a:r>
              <a:rPr lang="en" sz="1400">
                <a:solidFill>
                  <a:srgbClr val="000000"/>
                </a:solidFill>
              </a:rPr>
              <a:t> </a:t>
            </a:r>
            <a:r>
              <a:rPr lang="en" sz="1400" b="1">
                <a:solidFill>
                  <a:srgbClr val="000000"/>
                </a:solidFill>
              </a:rPr>
              <a:t>work together with a patient’s other doctors</a:t>
            </a:r>
            <a:r>
              <a:rPr lang="en" sz="1400">
                <a:solidFill>
                  <a:srgbClr val="000000"/>
                </a:solidFill>
              </a:rPr>
              <a:t> to provide an extra layer of support. Palliative care is based on the </a:t>
            </a:r>
            <a:r>
              <a:rPr lang="en" sz="1400" b="1">
                <a:solidFill>
                  <a:srgbClr val="000000"/>
                </a:solidFill>
              </a:rPr>
              <a:t>needs of the patient</a:t>
            </a:r>
            <a:r>
              <a:rPr lang="en" sz="1400">
                <a:solidFill>
                  <a:srgbClr val="000000"/>
                </a:solidFill>
              </a:rPr>
              <a:t>, </a:t>
            </a:r>
            <a:r>
              <a:rPr lang="en" sz="1400" b="1">
                <a:solidFill>
                  <a:srgbClr val="000000"/>
                </a:solidFill>
              </a:rPr>
              <a:t>not</a:t>
            </a:r>
            <a:r>
              <a:rPr lang="en" sz="1400">
                <a:solidFill>
                  <a:srgbClr val="000000"/>
                </a:solidFill>
              </a:rPr>
              <a:t> on the patient’s </a:t>
            </a:r>
            <a:r>
              <a:rPr lang="en" sz="1400" b="1">
                <a:solidFill>
                  <a:srgbClr val="000000"/>
                </a:solidFill>
              </a:rPr>
              <a:t>prognosis</a:t>
            </a:r>
            <a:r>
              <a:rPr lang="en" sz="1400">
                <a:solidFill>
                  <a:srgbClr val="000000"/>
                </a:solidFill>
              </a:rPr>
              <a:t>. It is </a:t>
            </a:r>
            <a:r>
              <a:rPr lang="en" sz="1400" b="1">
                <a:solidFill>
                  <a:srgbClr val="000000"/>
                </a:solidFill>
              </a:rPr>
              <a:t>appropriate at any age</a:t>
            </a:r>
            <a:r>
              <a:rPr lang="en" sz="1400">
                <a:solidFill>
                  <a:srgbClr val="000000"/>
                </a:solidFill>
              </a:rPr>
              <a:t> and </a:t>
            </a:r>
            <a:r>
              <a:rPr lang="en" sz="1400" b="1">
                <a:solidFill>
                  <a:srgbClr val="000000"/>
                </a:solidFill>
              </a:rPr>
              <a:t>at any point</a:t>
            </a:r>
            <a:r>
              <a:rPr lang="en" sz="1400">
                <a:solidFill>
                  <a:srgbClr val="000000"/>
                </a:solidFill>
              </a:rPr>
              <a:t> in a serious illness and </a:t>
            </a:r>
            <a:r>
              <a:rPr lang="en" sz="1400" b="1">
                <a:solidFill>
                  <a:srgbClr val="000000"/>
                </a:solidFill>
              </a:rPr>
              <a:t>can be delivered with curative treatment</a:t>
            </a:r>
            <a:r>
              <a:rPr lang="en" sz="1400">
                <a:solidFill>
                  <a:srgbClr val="000000"/>
                </a:solidFill>
              </a:rPr>
              <a:t>.</a:t>
            </a:r>
            <a:endParaRPr sz="1400">
              <a:solidFill>
                <a:srgbClr val="000000"/>
              </a:solidFill>
            </a:endParaRPr>
          </a:p>
        </p:txBody>
      </p:sp>
      <p:pic>
        <p:nvPicPr>
          <p:cNvPr id="95" name="Google Shape;95;p5"/>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World Health Organization (WHO) definition</a:t>
            </a:r>
            <a:r>
              <a:rPr lang="en">
                <a:solidFill>
                  <a:srgbClr val="000000"/>
                </a:solidFill>
              </a:rPr>
              <a:t> </a:t>
            </a:r>
            <a:endParaRPr>
              <a:solidFill>
                <a:srgbClr val="000000"/>
              </a:solidFill>
            </a:endParaRPr>
          </a:p>
        </p:txBody>
      </p:sp>
      <p:sp>
        <p:nvSpPr>
          <p:cNvPr id="101" name="Google Shape;101;p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100">
                <a:solidFill>
                  <a:srgbClr val="000000"/>
                </a:solidFill>
              </a:rPr>
              <a:t>Palliative care is an approach that </a:t>
            </a:r>
            <a:r>
              <a:rPr lang="en" sz="1100" b="1">
                <a:solidFill>
                  <a:srgbClr val="000000"/>
                </a:solidFill>
              </a:rPr>
              <a:t>improves the quality of life of patients and their families</a:t>
            </a:r>
            <a:r>
              <a:rPr lang="en" sz="1100">
                <a:solidFill>
                  <a:srgbClr val="000000"/>
                </a:solidFill>
              </a:rPr>
              <a:t> facing the problems associated with </a:t>
            </a:r>
            <a:r>
              <a:rPr lang="en" sz="1100" b="1">
                <a:solidFill>
                  <a:srgbClr val="000000"/>
                </a:solidFill>
              </a:rPr>
              <a:t>life-threatening illness</a:t>
            </a:r>
            <a:r>
              <a:rPr lang="en" sz="1100">
                <a:solidFill>
                  <a:srgbClr val="000000"/>
                </a:solidFill>
              </a:rPr>
              <a:t>, through the prevention and relief of suffering by means of early identification and impeccable assessment and treatment of pain and other problems, physical, psychosocial and spiritual. Palliative care:</a:t>
            </a:r>
            <a:endParaRPr sz="1100">
              <a:solidFill>
                <a:srgbClr val="000000"/>
              </a:solidFill>
            </a:endParaRPr>
          </a:p>
          <a:p>
            <a:pPr marL="457200" lvl="0" indent="-298450" algn="l" rtl="0">
              <a:lnSpc>
                <a:spcPct val="115000"/>
              </a:lnSpc>
              <a:spcBef>
                <a:spcPts val="1600"/>
              </a:spcBef>
              <a:spcAft>
                <a:spcPts val="0"/>
              </a:spcAft>
              <a:buClr>
                <a:srgbClr val="000000"/>
              </a:buClr>
              <a:buSzPts val="1100"/>
              <a:buFont typeface="Arial"/>
              <a:buChar char="-"/>
            </a:pPr>
            <a:r>
              <a:rPr lang="en" sz="1100" b="1">
                <a:solidFill>
                  <a:srgbClr val="000000"/>
                </a:solidFill>
              </a:rPr>
              <a:t>Provides relief from pain and other distressing symptoms</a:t>
            </a:r>
            <a:endParaRPr sz="1100" b="1">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rPr>
              <a:t>Affirms life and regards dying as a normal process</a:t>
            </a:r>
            <a:endParaRPr sz="1100">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rPr>
              <a:t>Intends neither to hasten or postpone death</a:t>
            </a:r>
            <a:endParaRPr sz="1100">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rPr>
              <a:t>Integrates the psychological and spiritual aspects of patient care</a:t>
            </a:r>
            <a:endParaRPr sz="1100">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b="1">
                <a:solidFill>
                  <a:srgbClr val="000000"/>
                </a:solidFill>
              </a:rPr>
              <a:t>Offers a support system to help patients</a:t>
            </a:r>
            <a:r>
              <a:rPr lang="en" sz="1100">
                <a:solidFill>
                  <a:srgbClr val="000000"/>
                </a:solidFill>
              </a:rPr>
              <a:t> live as actively as possible until death</a:t>
            </a:r>
            <a:endParaRPr sz="1100">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b="1">
                <a:solidFill>
                  <a:srgbClr val="000000"/>
                </a:solidFill>
              </a:rPr>
              <a:t>Offers a support system to help the family cope</a:t>
            </a:r>
            <a:r>
              <a:rPr lang="en" sz="1100">
                <a:solidFill>
                  <a:srgbClr val="000000"/>
                </a:solidFill>
              </a:rPr>
              <a:t> during the patient’s illness and in their own bereavement</a:t>
            </a:r>
            <a:endParaRPr sz="1100">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rPr>
              <a:t>Uses a team approach to address the needs of patients and their families, including bereavement counselling, if indicated</a:t>
            </a:r>
            <a:endParaRPr sz="1100">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rPr>
              <a:t>Will enhance quality of life, and </a:t>
            </a:r>
            <a:r>
              <a:rPr lang="en" sz="1100" b="1">
                <a:solidFill>
                  <a:srgbClr val="000000"/>
                </a:solidFill>
              </a:rPr>
              <a:t>may also positively influence the course of illness</a:t>
            </a:r>
            <a:endParaRPr sz="1100" b="1">
              <a:solidFill>
                <a:srgbClr val="000000"/>
              </a:solidFill>
            </a:endParaRPr>
          </a:p>
          <a:p>
            <a:pPr marL="457200" lvl="0" indent="-298450" algn="l" rtl="0">
              <a:lnSpc>
                <a:spcPct val="115000"/>
              </a:lnSpc>
              <a:spcBef>
                <a:spcPts val="0"/>
              </a:spcBef>
              <a:spcAft>
                <a:spcPts val="0"/>
              </a:spcAft>
              <a:buClr>
                <a:srgbClr val="000000"/>
              </a:buClr>
              <a:buSzPts val="1100"/>
              <a:buFont typeface="Arial"/>
              <a:buChar char="-"/>
            </a:pPr>
            <a:r>
              <a:rPr lang="en" sz="1100">
                <a:solidFill>
                  <a:srgbClr val="000000"/>
                </a:solidFill>
              </a:rPr>
              <a:t>Is applicable </a:t>
            </a:r>
            <a:r>
              <a:rPr lang="en" sz="1100" b="1">
                <a:solidFill>
                  <a:srgbClr val="000000"/>
                </a:solidFill>
              </a:rPr>
              <a:t>early in the course of illness</a:t>
            </a:r>
            <a:r>
              <a:rPr lang="en" sz="1100">
                <a:solidFill>
                  <a:srgbClr val="000000"/>
                </a:solidFill>
              </a:rPr>
              <a:t>, </a:t>
            </a:r>
            <a:r>
              <a:rPr lang="en" sz="1100" b="1">
                <a:solidFill>
                  <a:srgbClr val="000000"/>
                </a:solidFill>
              </a:rPr>
              <a:t>in conjunction with other therapies that are intended to prolong life</a:t>
            </a:r>
            <a:r>
              <a:rPr lang="en" sz="1100">
                <a:solidFill>
                  <a:srgbClr val="000000"/>
                </a:solidFill>
              </a:rPr>
              <a:t>, such as chemotherapy or radiation therapy, and includes those investigations needed to better understand and manage distressing clinical complications</a:t>
            </a:r>
            <a:r>
              <a:rPr lang="en" sz="1100" baseline="30000">
                <a:solidFill>
                  <a:srgbClr val="000000"/>
                </a:solidFill>
              </a:rPr>
              <a:t>12</a:t>
            </a:r>
            <a:endParaRPr sz="1100" baseline="30000">
              <a:solidFill>
                <a:srgbClr val="000000"/>
              </a:solidFill>
            </a:endParaRPr>
          </a:p>
          <a:p>
            <a:pPr marL="0" lvl="0" indent="0" algn="l" rtl="0">
              <a:lnSpc>
                <a:spcPct val="115000"/>
              </a:lnSpc>
              <a:spcBef>
                <a:spcPts val="0"/>
              </a:spcBef>
              <a:spcAft>
                <a:spcPts val="1600"/>
              </a:spcAft>
              <a:buSzPts val="1800"/>
              <a:buNone/>
            </a:pPr>
            <a:endParaRPr sz="1000">
              <a:solidFill>
                <a:srgbClr val="000000"/>
              </a:solidFill>
            </a:endParaRPr>
          </a:p>
        </p:txBody>
      </p:sp>
      <p:pic>
        <p:nvPicPr>
          <p:cNvPr id="102" name="Google Shape;102;p6"/>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Evidence-based care</a:t>
            </a:r>
            <a:endParaRPr sz="2400">
              <a:solidFill>
                <a:srgbClr val="000000"/>
              </a:solidFill>
            </a:endParaRPr>
          </a:p>
        </p:txBody>
      </p:sp>
      <p:sp>
        <p:nvSpPr>
          <p:cNvPr id="108" name="Google Shape;108;p7"/>
          <p:cNvSpPr txBox="1">
            <a:spLocks noGrp="1"/>
          </p:cNvSpPr>
          <p:nvPr>
            <p:ph type="body" idx="1"/>
          </p:nvPr>
        </p:nvSpPr>
        <p:spPr>
          <a:xfrm>
            <a:off x="387900" y="1489825"/>
            <a:ext cx="8368200" cy="3467700"/>
          </a:xfrm>
          <a:prstGeom prst="rect">
            <a:avLst/>
          </a:prstGeom>
          <a:noFill/>
          <a:ln>
            <a:noFill/>
          </a:ln>
        </p:spPr>
        <p:txBody>
          <a:bodyPr spcFirstLastPara="1" wrap="square" lIns="91425" tIns="91425" rIns="91425" bIns="91425" anchor="t" anchorCtr="0">
            <a:noAutofit/>
          </a:bodyPr>
          <a:lstStyle/>
          <a:p>
            <a:pPr marL="457200" lvl="0" indent="-311150" algn="l" rtl="0">
              <a:lnSpc>
                <a:spcPct val="114000"/>
              </a:lnSpc>
              <a:spcBef>
                <a:spcPts val="0"/>
              </a:spcBef>
              <a:spcAft>
                <a:spcPts val="0"/>
              </a:spcAft>
              <a:buClr>
                <a:srgbClr val="000000"/>
              </a:buClr>
              <a:buSzPts val="1300"/>
              <a:buChar char="-"/>
            </a:pPr>
            <a:r>
              <a:rPr lang="en" sz="1300">
                <a:solidFill>
                  <a:srgbClr val="000000"/>
                </a:solidFill>
              </a:rPr>
              <a:t>In 2010, a randomized trial of patients with metastatic non-small cell lung cancer showed that those who received </a:t>
            </a:r>
            <a:r>
              <a:rPr lang="en" sz="1300" b="1">
                <a:solidFill>
                  <a:srgbClr val="000000"/>
                </a:solidFill>
              </a:rPr>
              <a:t>early consultation with palliative care specialists</a:t>
            </a:r>
            <a:r>
              <a:rPr lang="en" sz="1300">
                <a:solidFill>
                  <a:srgbClr val="000000"/>
                </a:solidFill>
              </a:rPr>
              <a:t> </a:t>
            </a:r>
            <a:r>
              <a:rPr lang="en" sz="1300" b="1">
                <a:solidFill>
                  <a:srgbClr val="000000"/>
                </a:solidFill>
              </a:rPr>
              <a:t>+ standard oncologic care</a:t>
            </a:r>
            <a:r>
              <a:rPr lang="en" sz="1300">
                <a:solidFill>
                  <a:srgbClr val="000000"/>
                </a:solidFill>
              </a:rPr>
              <a:t> (e.g. chemotherapy/radiation therapy) not only had a higher quality of life by the end of the trial, but also </a:t>
            </a:r>
            <a:r>
              <a:rPr lang="en" sz="1300" b="1">
                <a:solidFill>
                  <a:srgbClr val="000000"/>
                </a:solidFill>
              </a:rPr>
              <a:t>survived 25% longer</a:t>
            </a:r>
            <a:r>
              <a:rPr lang="en" sz="1300">
                <a:solidFill>
                  <a:srgbClr val="000000"/>
                </a:solidFill>
              </a:rPr>
              <a:t> than those in the group </a:t>
            </a:r>
            <a:r>
              <a:rPr lang="en" sz="1300" b="1">
                <a:solidFill>
                  <a:srgbClr val="000000"/>
                </a:solidFill>
              </a:rPr>
              <a:t>receiving standard oncologic care alone</a:t>
            </a:r>
            <a:r>
              <a:rPr lang="en" sz="1300" baseline="30000">
                <a:solidFill>
                  <a:srgbClr val="000000"/>
                </a:solidFill>
              </a:rPr>
              <a:t>6</a:t>
            </a:r>
            <a:r>
              <a:rPr lang="en" sz="1300">
                <a:solidFill>
                  <a:srgbClr val="000000"/>
                </a:solidFill>
              </a:rPr>
              <a:t>.</a:t>
            </a:r>
            <a:endParaRPr sz="1300">
              <a:solidFill>
                <a:srgbClr val="000000"/>
              </a:solidFill>
            </a:endParaRPr>
          </a:p>
          <a:p>
            <a:pPr marL="0" lvl="0" indent="0" algn="l" rtl="0">
              <a:lnSpc>
                <a:spcPct val="114000"/>
              </a:lnSpc>
              <a:spcBef>
                <a:spcPts val="0"/>
              </a:spcBef>
              <a:spcAft>
                <a:spcPts val="0"/>
              </a:spcAft>
              <a:buSzPts val="1800"/>
              <a:buNone/>
            </a:pPr>
            <a:endParaRPr sz="1300">
              <a:solidFill>
                <a:srgbClr val="000000"/>
              </a:solidFill>
            </a:endParaRPr>
          </a:p>
          <a:p>
            <a:pPr marL="457200" lvl="0" indent="-311150" algn="l" rtl="0">
              <a:lnSpc>
                <a:spcPct val="114000"/>
              </a:lnSpc>
              <a:spcBef>
                <a:spcPts val="0"/>
              </a:spcBef>
              <a:spcAft>
                <a:spcPts val="0"/>
              </a:spcAft>
              <a:buClr>
                <a:srgbClr val="000000"/>
              </a:buClr>
              <a:buSzPts val="1300"/>
              <a:buChar char="-"/>
            </a:pPr>
            <a:r>
              <a:rPr lang="en" sz="1300">
                <a:solidFill>
                  <a:srgbClr val="000000"/>
                </a:solidFill>
              </a:rPr>
              <a:t>“As early as 2012, the American Society of Clinical Oncology (ASCO) recommended integration of palliative care into standard oncology care, particularly in patients with advanced, recurrent, and metastatic cancer.</a:t>
            </a:r>
            <a:r>
              <a:rPr lang="en" sz="1300" baseline="30000">
                <a:solidFill>
                  <a:srgbClr val="000000"/>
                </a:solidFill>
              </a:rPr>
              <a:t>11</a:t>
            </a:r>
            <a:r>
              <a:rPr lang="en" sz="1300">
                <a:solidFill>
                  <a:srgbClr val="000000"/>
                </a:solidFill>
              </a:rPr>
              <a:t>”</a:t>
            </a:r>
            <a:endParaRPr sz="1300">
              <a:solidFill>
                <a:srgbClr val="000000"/>
              </a:solidFill>
            </a:endParaRPr>
          </a:p>
          <a:p>
            <a:pPr marL="457200" lvl="0" indent="0" algn="l" rtl="0">
              <a:lnSpc>
                <a:spcPct val="114000"/>
              </a:lnSpc>
              <a:spcBef>
                <a:spcPts val="0"/>
              </a:spcBef>
              <a:spcAft>
                <a:spcPts val="0"/>
              </a:spcAft>
              <a:buSzPts val="1800"/>
              <a:buNone/>
            </a:pPr>
            <a:endParaRPr sz="1300">
              <a:solidFill>
                <a:srgbClr val="000000"/>
              </a:solidFill>
            </a:endParaRPr>
          </a:p>
          <a:p>
            <a:pPr marL="457200" lvl="0" indent="-311150" algn="l" rtl="0">
              <a:lnSpc>
                <a:spcPct val="114000"/>
              </a:lnSpc>
              <a:spcBef>
                <a:spcPts val="0"/>
              </a:spcBef>
              <a:spcAft>
                <a:spcPts val="0"/>
              </a:spcAft>
              <a:buClr>
                <a:srgbClr val="000000"/>
              </a:buClr>
              <a:buSzPts val="1300"/>
              <a:buChar char="-"/>
            </a:pPr>
            <a:r>
              <a:rPr lang="en" sz="1300">
                <a:solidFill>
                  <a:srgbClr val="000000"/>
                </a:solidFill>
              </a:rPr>
              <a:t>A 2018 review showed that palliative care has been demonstrated to </a:t>
            </a:r>
            <a:r>
              <a:rPr lang="en" sz="1300" b="1">
                <a:solidFill>
                  <a:srgbClr val="000000"/>
                </a:solidFill>
              </a:rPr>
              <a:t>improve quality of life</a:t>
            </a:r>
            <a:r>
              <a:rPr lang="en" sz="1300">
                <a:solidFill>
                  <a:srgbClr val="000000"/>
                </a:solidFill>
              </a:rPr>
              <a:t>, </a:t>
            </a:r>
            <a:r>
              <a:rPr lang="en" sz="1300" b="1">
                <a:solidFill>
                  <a:srgbClr val="000000"/>
                </a:solidFill>
              </a:rPr>
              <a:t>mood</a:t>
            </a:r>
            <a:r>
              <a:rPr lang="en" sz="1300">
                <a:solidFill>
                  <a:srgbClr val="000000"/>
                </a:solidFill>
              </a:rPr>
              <a:t>, and </a:t>
            </a:r>
            <a:r>
              <a:rPr lang="en" sz="1300" b="1">
                <a:solidFill>
                  <a:srgbClr val="000000"/>
                </a:solidFill>
              </a:rPr>
              <a:t>end-of-life care</a:t>
            </a:r>
            <a:r>
              <a:rPr lang="en" sz="1300">
                <a:solidFill>
                  <a:srgbClr val="000000"/>
                </a:solidFill>
              </a:rPr>
              <a:t> in 7 randomized trials, systematic reviews, and meta-analyses</a:t>
            </a:r>
            <a:r>
              <a:rPr lang="en" sz="1300" baseline="30000">
                <a:solidFill>
                  <a:srgbClr val="000000"/>
                </a:solidFill>
              </a:rPr>
              <a:t>4</a:t>
            </a:r>
            <a:r>
              <a:rPr lang="en" sz="1300">
                <a:solidFill>
                  <a:srgbClr val="000000"/>
                </a:solidFill>
              </a:rPr>
              <a:t>.</a:t>
            </a:r>
            <a:endParaRPr sz="1300">
              <a:solidFill>
                <a:srgbClr val="000000"/>
              </a:solidFill>
            </a:endParaRPr>
          </a:p>
          <a:p>
            <a:pPr marL="457200" lvl="0" indent="-311150" algn="l" rtl="0">
              <a:lnSpc>
                <a:spcPct val="114000"/>
              </a:lnSpc>
              <a:spcBef>
                <a:spcPts val="1000"/>
              </a:spcBef>
              <a:spcAft>
                <a:spcPts val="0"/>
              </a:spcAft>
              <a:buClr>
                <a:srgbClr val="000000"/>
              </a:buClr>
              <a:buSzPts val="1300"/>
              <a:buChar char="-"/>
            </a:pPr>
            <a:r>
              <a:rPr lang="en" sz="1300">
                <a:solidFill>
                  <a:srgbClr val="000000"/>
                </a:solidFill>
              </a:rPr>
              <a:t>The focus of 2020 seems to be </a:t>
            </a:r>
            <a:r>
              <a:rPr lang="en" sz="1300" b="1">
                <a:solidFill>
                  <a:srgbClr val="000000"/>
                </a:solidFill>
              </a:rPr>
              <a:t>improving access</a:t>
            </a:r>
            <a:r>
              <a:rPr lang="en" sz="1300">
                <a:solidFill>
                  <a:srgbClr val="000000"/>
                </a:solidFill>
              </a:rPr>
              <a:t>. Palliative care is being imbedded in cancer clinics, allowing the palliative care team to see patients at the same time as the oncology team.  The electronic medical record has been used successfully to trigger palliative care consultations. Finally, clinics are working to provide palliative care training to staff and practitioners.</a:t>
            </a:r>
            <a:r>
              <a:rPr lang="en" sz="1300" baseline="30000">
                <a:solidFill>
                  <a:srgbClr val="000000"/>
                </a:solidFill>
              </a:rPr>
              <a:t>14</a:t>
            </a:r>
            <a:endParaRPr sz="1300" baseline="30000">
              <a:solidFill>
                <a:srgbClr val="000000"/>
              </a:solidFill>
            </a:endParaRPr>
          </a:p>
        </p:txBody>
      </p:sp>
      <p:pic>
        <p:nvPicPr>
          <p:cNvPr id="109" name="Google Shape;109;p7"/>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abe7bf52a2_0_6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rgbClr val="000000"/>
                </a:solidFill>
              </a:rPr>
              <a:t>COVID &amp; palliative care</a:t>
            </a:r>
            <a:endParaRPr sz="2400">
              <a:solidFill>
                <a:srgbClr val="000000"/>
              </a:solidFill>
            </a:endParaRPr>
          </a:p>
        </p:txBody>
      </p:sp>
      <p:sp>
        <p:nvSpPr>
          <p:cNvPr id="115" name="Google Shape;115;gabe7bf52a2_0_6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400">
                <a:solidFill>
                  <a:srgbClr val="000000"/>
                </a:solidFill>
              </a:rPr>
              <a:t>-Cancer treatment centers balancing patient and staff protection, preventing further spread of the virus, delivering cancer care, and ensuring access to acute care and to palliative and end-of-life care</a:t>
            </a:r>
            <a:endParaRPr sz="1400">
              <a:solidFill>
                <a:srgbClr val="000000"/>
              </a:solidFill>
            </a:endParaRPr>
          </a:p>
          <a:p>
            <a:pPr marL="0" lvl="0" indent="0" algn="l" rtl="0">
              <a:spcBef>
                <a:spcPts val="1200"/>
              </a:spcBef>
              <a:spcAft>
                <a:spcPts val="0"/>
              </a:spcAft>
              <a:buNone/>
            </a:pPr>
            <a:r>
              <a:rPr lang="en" sz="1400">
                <a:solidFill>
                  <a:srgbClr val="000000"/>
                </a:solidFill>
              </a:rPr>
              <a:t>-Stories of COVID-19 infection are a reminder of the importance of palliative care and that of human connection in the context of advanced disease</a:t>
            </a:r>
            <a:endParaRPr sz="1400">
              <a:solidFill>
                <a:srgbClr val="000000"/>
              </a:solidFill>
            </a:endParaRPr>
          </a:p>
          <a:p>
            <a:pPr marL="0" lvl="0" indent="0" algn="l" rtl="0">
              <a:spcBef>
                <a:spcPts val="1200"/>
              </a:spcBef>
              <a:spcAft>
                <a:spcPts val="0"/>
              </a:spcAft>
              <a:buNone/>
            </a:pPr>
            <a:r>
              <a:rPr lang="en" sz="1400">
                <a:solidFill>
                  <a:srgbClr val="000000"/>
                </a:solidFill>
              </a:rPr>
              <a:t>-Highlighted unequal access to healthcare</a:t>
            </a:r>
            <a:endParaRPr sz="1400">
              <a:solidFill>
                <a:srgbClr val="000000"/>
              </a:solidFill>
            </a:endParaRPr>
          </a:p>
          <a:p>
            <a:pPr marL="0" lvl="0" indent="0" algn="l" rtl="0">
              <a:spcBef>
                <a:spcPts val="1200"/>
              </a:spcBef>
              <a:spcAft>
                <a:spcPts val="0"/>
              </a:spcAft>
              <a:buNone/>
            </a:pPr>
            <a:r>
              <a:rPr lang="en" sz="1400">
                <a:solidFill>
                  <a:srgbClr val="000000"/>
                </a:solidFill>
              </a:rPr>
              <a:t>-Provided for new collaboration and technologies</a:t>
            </a:r>
            <a:r>
              <a:rPr lang="en" sz="1400" baseline="30000">
                <a:solidFill>
                  <a:srgbClr val="000000"/>
                </a:solidFill>
              </a:rPr>
              <a:t>15</a:t>
            </a:r>
            <a:r>
              <a:rPr lang="en" sz="1400">
                <a:solidFill>
                  <a:srgbClr val="000000"/>
                </a:solidFill>
              </a:rPr>
              <a:t> </a:t>
            </a:r>
            <a:endParaRPr sz="1400">
              <a:solidFill>
                <a:srgbClr val="000000"/>
              </a:solidFill>
            </a:endParaRPr>
          </a:p>
          <a:p>
            <a:pPr marL="0" lvl="0" indent="0" algn="l" rtl="0">
              <a:spcBef>
                <a:spcPts val="1200"/>
              </a:spcBef>
              <a:spcAft>
                <a:spcPts val="0"/>
              </a:spcAft>
              <a:buNone/>
            </a:pPr>
            <a:endParaRPr sz="1200">
              <a:solidFill>
                <a:srgbClr val="000000"/>
              </a:solidFill>
            </a:endParaRPr>
          </a:p>
          <a:p>
            <a:pPr marL="0" lvl="0" indent="0" algn="l" rtl="0">
              <a:lnSpc>
                <a:spcPct val="100000"/>
              </a:lnSpc>
              <a:spcBef>
                <a:spcPts val="1200"/>
              </a:spcBef>
              <a:spcAft>
                <a:spcPts val="0"/>
              </a:spcAft>
              <a:buNone/>
            </a:pPr>
            <a:endParaRPr sz="3200">
              <a:solidFill>
                <a:srgbClr val="000000"/>
              </a:solidFill>
              <a:latin typeface="Roboto Slab"/>
              <a:ea typeface="Roboto Slab"/>
              <a:cs typeface="Roboto Slab"/>
              <a:sym typeface="Roboto Slab"/>
            </a:endParaRPr>
          </a:p>
        </p:txBody>
      </p:sp>
      <p:pic>
        <p:nvPicPr>
          <p:cNvPr id="116" name="Google Shape;116;gabe7bf52a2_0_61"/>
          <p:cNvPicPr preferRelativeResize="0"/>
          <p:nvPr/>
        </p:nvPicPr>
        <p:blipFill rotWithShape="1">
          <a:blip r:embed="rId3">
            <a:alphaModFix/>
          </a:blip>
          <a:srcRect/>
          <a:stretch/>
        </p:blipFill>
        <p:spPr>
          <a:xfrm>
            <a:off x="7254375" y="89475"/>
            <a:ext cx="1803924" cy="607450"/>
          </a:xfrm>
          <a:prstGeom prst="rect">
            <a:avLst/>
          </a:prstGeom>
          <a:noFill/>
          <a:ln>
            <a:noFill/>
          </a:ln>
        </p:spPr>
      </p:pic>
      <p:sp>
        <p:nvSpPr>
          <p:cNvPr id="117" name="Google Shape;117;gabe7bf52a2_0_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400">
                <a:solidFill>
                  <a:srgbClr val="000000"/>
                </a:solidFill>
              </a:rPr>
              <a:t>Who provides palliative care?</a:t>
            </a:r>
            <a:endParaRPr sz="2400">
              <a:solidFill>
                <a:srgbClr val="000000"/>
              </a:solidFill>
            </a:endParaRPr>
          </a:p>
        </p:txBody>
      </p:sp>
      <p:sp>
        <p:nvSpPr>
          <p:cNvPr id="123" name="Google Shape;123;p8"/>
          <p:cNvSpPr txBox="1">
            <a:spLocks noGrp="1"/>
          </p:cNvSpPr>
          <p:nvPr>
            <p:ph type="body" idx="1"/>
          </p:nvPr>
        </p:nvSpPr>
        <p:spPr>
          <a:xfrm>
            <a:off x="387900" y="1489824"/>
            <a:ext cx="8368200" cy="91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400">
                <a:solidFill>
                  <a:srgbClr val="000000"/>
                </a:solidFill>
              </a:rPr>
              <a:t>Palliative care is provided by a specially trained, interdisciplinary team of physicians, advanced practice registered nurses, physician assistants, nurses, social workers, chaplains, as well as the following professionals (based on need)</a:t>
            </a:r>
            <a:r>
              <a:rPr lang="en" sz="1400" baseline="30000">
                <a:solidFill>
                  <a:srgbClr val="000000"/>
                </a:solidFill>
              </a:rPr>
              <a:t>1</a:t>
            </a:r>
            <a:r>
              <a:rPr lang="en" sz="1400">
                <a:solidFill>
                  <a:srgbClr val="000000"/>
                </a:solidFill>
              </a:rPr>
              <a:t>:  </a:t>
            </a:r>
            <a:endParaRPr sz="1400">
              <a:solidFill>
                <a:srgbClr val="000000"/>
              </a:solidFill>
            </a:endParaRPr>
          </a:p>
        </p:txBody>
      </p:sp>
      <p:sp>
        <p:nvSpPr>
          <p:cNvPr id="124" name="Google Shape;124;p8"/>
          <p:cNvSpPr txBox="1"/>
          <p:nvPr/>
        </p:nvSpPr>
        <p:spPr>
          <a:xfrm>
            <a:off x="387900" y="2419350"/>
            <a:ext cx="4012500" cy="2296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Case managers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Community health workers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Massage, art, and music therapists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Mental health professionals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Nursing assistants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Nutritionists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Occupational therapists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Respiratory therapists</a:t>
            </a:r>
            <a:endParaRPr sz="1400" b="0" i="0" u="none" strike="noStrike" cap="none">
              <a:solidFill>
                <a:srgbClr val="000000"/>
              </a:solidFill>
              <a:latin typeface="Roboto"/>
              <a:ea typeface="Roboto"/>
              <a:cs typeface="Roboto"/>
              <a:sym typeface="Roboto"/>
            </a:endParaRPr>
          </a:p>
        </p:txBody>
      </p:sp>
      <p:sp>
        <p:nvSpPr>
          <p:cNvPr id="125" name="Google Shape;125;p8"/>
          <p:cNvSpPr txBox="1"/>
          <p:nvPr/>
        </p:nvSpPr>
        <p:spPr>
          <a:xfrm>
            <a:off x="4572000" y="2399725"/>
            <a:ext cx="4012500" cy="2296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Paramedics &amp; emergency medical technicians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Psychologists &amp; psychiatric-mental health advanced practice registered nurses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Physical therapists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Speech and language pathologists</a:t>
            </a:r>
            <a:endParaRPr sz="1400" b="0" i="0" u="none" strike="noStrike" cap="none">
              <a:solidFill>
                <a:srgbClr val="000000"/>
              </a:solidFill>
              <a:latin typeface="Roboto"/>
              <a:ea typeface="Roboto"/>
              <a:cs typeface="Roboto"/>
              <a:sym typeface="Roboto"/>
            </a:endParaRPr>
          </a:p>
          <a:p>
            <a:pPr marL="457200" marR="0" lvl="0" indent="-317500" algn="l" rtl="0">
              <a:lnSpc>
                <a:spcPct val="115000"/>
              </a:lnSpc>
              <a:spcBef>
                <a:spcPts val="0"/>
              </a:spcBef>
              <a:spcAft>
                <a:spcPts val="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Traditional medicine practitioners</a:t>
            </a:r>
            <a:r>
              <a:rPr lang="en" sz="1400" b="0" i="0" u="none" strike="noStrike" cap="none" baseline="30000">
                <a:solidFill>
                  <a:srgbClr val="000000"/>
                </a:solidFill>
                <a:latin typeface="Roboto"/>
                <a:ea typeface="Roboto"/>
                <a:cs typeface="Roboto"/>
                <a:sym typeface="Roboto"/>
              </a:rPr>
              <a:t>8</a:t>
            </a:r>
            <a:endParaRPr sz="1400" b="0" i="0" u="none" strike="noStrike" cap="none" baseline="30000">
              <a:solidFill>
                <a:srgbClr val="000000"/>
              </a:solidFill>
              <a:latin typeface="Roboto"/>
              <a:ea typeface="Roboto"/>
              <a:cs typeface="Roboto"/>
              <a:sym typeface="Roboto"/>
            </a:endParaRPr>
          </a:p>
        </p:txBody>
      </p:sp>
      <p:pic>
        <p:nvPicPr>
          <p:cNvPr id="126" name="Google Shape;126;p8"/>
          <p:cNvPicPr preferRelativeResize="0"/>
          <p:nvPr/>
        </p:nvPicPr>
        <p:blipFill rotWithShape="1">
          <a:blip r:embed="rId3">
            <a:alphaModFix/>
          </a:blip>
          <a:srcRect/>
          <a:stretch/>
        </p:blipFill>
        <p:spPr>
          <a:xfrm>
            <a:off x="7254375" y="89475"/>
            <a:ext cx="1803924" cy="60745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3147</Words>
  <Application>Microsoft Macintosh PowerPoint</Application>
  <PresentationFormat>On-screen Show (16:9)</PresentationFormat>
  <Paragraphs>237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Roboto Medium</vt:lpstr>
      <vt:lpstr>Roboto Thin</vt:lpstr>
      <vt:lpstr>Roboto Slab</vt:lpstr>
      <vt:lpstr>Arial</vt:lpstr>
      <vt:lpstr>Roboto</vt:lpstr>
      <vt:lpstr>Marina</vt:lpstr>
      <vt:lpstr>Palliative Care</vt:lpstr>
      <vt:lpstr>PowerPoint Presentation</vt:lpstr>
      <vt:lpstr>Outline</vt:lpstr>
      <vt:lpstr>Case</vt:lpstr>
      <vt:lpstr>Center to Advance Palliative Care (CAPC) definition</vt:lpstr>
      <vt:lpstr>World Health Organization (WHO) definition </vt:lpstr>
      <vt:lpstr>Evidence-based care</vt:lpstr>
      <vt:lpstr>COVID &amp; palliative care</vt:lpstr>
      <vt:lpstr>Who provides palliative care?</vt:lpstr>
      <vt:lpstr>Who receives palliative care? Is it right for me?</vt:lpstr>
      <vt:lpstr>FAQ</vt:lpstr>
      <vt:lpstr>Origins of palliative care </vt:lpstr>
      <vt:lpstr> Palliative care vs. hospice</vt:lpstr>
      <vt:lpstr> Palliative care vs. hospice</vt:lpstr>
      <vt:lpstr>How do I access palliative care?  </vt:lpstr>
      <vt:lpstr>How do I access palliative care?  </vt:lpstr>
      <vt:lpstr>How do I access palliative care?  </vt:lpstr>
      <vt:lpstr>Case continued</vt:lpstr>
      <vt:lpstr>Palliative Care &amp; Ovarian Cancer</vt:lpstr>
      <vt:lpstr>Palliative care &amp; ovarian cancer </vt:lpstr>
      <vt:lpstr>How can palliative care benefit you? </vt:lpstr>
      <vt:lpstr>How can palliative care benefit you? </vt:lpstr>
      <vt:lpstr>Questions to ask the palliative care team</vt:lpstr>
      <vt:lpstr>Case finale</vt:lpstr>
      <vt:lpstr>PowerPoint Presentation</vt:lpstr>
      <vt:lpstr>PowerPoint Presentation</vt:lpstr>
      <vt:lpstr>Resources/References</vt:lpstr>
      <vt:lpstr>Resources/References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Palliative Care</dc:title>
  <cp:lastModifiedBy>Megan Guerre</cp:lastModifiedBy>
  <cp:revision>1</cp:revision>
  <dcterms:modified xsi:type="dcterms:W3CDTF">2021-01-12T16:44:10Z</dcterms:modified>
</cp:coreProperties>
</file>