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970" r:id="rId2"/>
  </p:sldMasterIdLst>
  <p:notesMasterIdLst>
    <p:notesMasterId r:id="rId24"/>
  </p:notesMasterIdLst>
  <p:handoutMasterIdLst>
    <p:handoutMasterId r:id="rId25"/>
  </p:handoutMasterIdLst>
  <p:sldIdLst>
    <p:sldId id="297" r:id="rId3"/>
    <p:sldId id="318" r:id="rId4"/>
    <p:sldId id="326" r:id="rId5"/>
    <p:sldId id="327" r:id="rId6"/>
    <p:sldId id="329" r:id="rId7"/>
    <p:sldId id="322" r:id="rId8"/>
    <p:sldId id="323" r:id="rId9"/>
    <p:sldId id="325" r:id="rId10"/>
    <p:sldId id="317" r:id="rId11"/>
    <p:sldId id="328" r:id="rId12"/>
    <p:sldId id="316" r:id="rId13"/>
    <p:sldId id="319" r:id="rId14"/>
    <p:sldId id="346" r:id="rId15"/>
    <p:sldId id="332" r:id="rId16"/>
    <p:sldId id="336" r:id="rId17"/>
    <p:sldId id="331" r:id="rId18"/>
    <p:sldId id="338" r:id="rId19"/>
    <p:sldId id="339" r:id="rId20"/>
    <p:sldId id="340" r:id="rId21"/>
    <p:sldId id="341" r:id="rId22"/>
    <p:sldId id="334" r:id="rId23"/>
  </p:sldIdLst>
  <p:sldSz cx="9144000" cy="6858000" type="screen4x3"/>
  <p:notesSz cx="7010400" cy="92964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D1D23"/>
    <a:srgbClr val="695E4A"/>
    <a:srgbClr val="ED591B"/>
    <a:srgbClr val="F36F21"/>
    <a:srgbClr val="1C0226"/>
    <a:srgbClr val="887E6F"/>
    <a:srgbClr val="F08B1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3E8EFF1-19F7-AF51-D048-7A5066D5A7E1}" v="31" dt="2020-06-22T04:43:09.353"/>
    <p1510:client id="{84D7F943-353D-160B-34DB-A1B967D196F8}" v="204" dt="2020-06-22T05:01:28.581"/>
    <p1510:client id="{94500A17-A47D-44FE-8E61-7060D92236A2}" v="370" dt="2019-06-11T23:56:07.281"/>
    <p1510:client id="{D6746A63-6716-8691-84E6-E70DF048DAA0}" v="4" dt="2020-06-22T04:39:47.46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913" autoAdjust="0"/>
    <p:restoredTop sz="84652" autoAdjust="0"/>
  </p:normalViewPr>
  <p:slideViewPr>
    <p:cSldViewPr>
      <p:cViewPr varScale="1">
        <p:scale>
          <a:sx n="97" d="100"/>
          <a:sy n="97" d="100"/>
        </p:scale>
        <p:origin x="1818"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5" d="100"/>
          <a:sy n="85" d="100"/>
        </p:scale>
        <p:origin x="-3108" y="-7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lark, Becky" userId="S::becky.clark@usoncology.com::1946db18-9fed-4d7d-95c9-17dc93ffbfce" providerId="AD" clId="Web-{73E8EFF1-19F7-AF51-D048-7A5066D5A7E1}"/>
    <pc:docChg chg="modSld">
      <pc:chgData name="Clark, Becky" userId="S::becky.clark@usoncology.com::1946db18-9fed-4d7d-95c9-17dc93ffbfce" providerId="AD" clId="Web-{73E8EFF1-19F7-AF51-D048-7A5066D5A7E1}" dt="2020-06-22T04:43:09.353" v="30" actId="20577"/>
      <pc:docMkLst>
        <pc:docMk/>
      </pc:docMkLst>
      <pc:sldChg chg="modSp">
        <pc:chgData name="Clark, Becky" userId="S::becky.clark@usoncology.com::1946db18-9fed-4d7d-95c9-17dc93ffbfce" providerId="AD" clId="Web-{73E8EFF1-19F7-AF51-D048-7A5066D5A7E1}" dt="2020-06-22T04:43:09.353" v="30" actId="20577"/>
        <pc:sldMkLst>
          <pc:docMk/>
          <pc:sldMk cId="3632162238" sldId="297"/>
        </pc:sldMkLst>
        <pc:spChg chg="mod">
          <ac:chgData name="Clark, Becky" userId="S::becky.clark@usoncology.com::1946db18-9fed-4d7d-95c9-17dc93ffbfce" providerId="AD" clId="Web-{73E8EFF1-19F7-AF51-D048-7A5066D5A7E1}" dt="2020-06-22T04:43:09.353" v="30" actId="20577"/>
          <ac:spMkLst>
            <pc:docMk/>
            <pc:sldMk cId="3632162238" sldId="297"/>
            <ac:spMk id="16386" creationId="{00000000-0000-0000-0000-000000000000}"/>
          </ac:spMkLst>
        </pc:spChg>
        <pc:spChg chg="mod">
          <ac:chgData name="Clark, Becky" userId="S::becky.clark@usoncology.com::1946db18-9fed-4d7d-95c9-17dc93ffbfce" providerId="AD" clId="Web-{73E8EFF1-19F7-AF51-D048-7A5066D5A7E1}" dt="2020-06-22T04:42:53.556" v="5" actId="20577"/>
          <ac:spMkLst>
            <pc:docMk/>
            <pc:sldMk cId="3632162238" sldId="297"/>
            <ac:spMk id="16387" creationId="{00000000-0000-0000-0000-000000000000}"/>
          </ac:spMkLst>
        </pc:spChg>
      </pc:sldChg>
    </pc:docChg>
  </pc:docChgLst>
  <pc:docChgLst>
    <pc:chgData name="Clark, Becky" userId="S::becky.clark@usoncology.com::1946db18-9fed-4d7d-95c9-17dc93ffbfce" providerId="AD" clId="Web-{84D7F943-353D-160B-34DB-A1B967D196F8}"/>
    <pc:docChg chg="addSld delSld modSld">
      <pc:chgData name="Clark, Becky" userId="S::becky.clark@usoncology.com::1946db18-9fed-4d7d-95c9-17dc93ffbfce" providerId="AD" clId="Web-{84D7F943-353D-160B-34DB-A1B967D196F8}" dt="2020-06-22T05:01:28.581" v="200"/>
      <pc:docMkLst>
        <pc:docMk/>
      </pc:docMkLst>
      <pc:sldChg chg="modSp addAnim delAnim">
        <pc:chgData name="Clark, Becky" userId="S::becky.clark@usoncology.com::1946db18-9fed-4d7d-95c9-17dc93ffbfce" providerId="AD" clId="Web-{84D7F943-353D-160B-34DB-A1B967D196F8}" dt="2020-06-22T05:00:09.860" v="193"/>
        <pc:sldMkLst>
          <pc:docMk/>
          <pc:sldMk cId="592463388" sldId="316"/>
        </pc:sldMkLst>
        <pc:spChg chg="mod">
          <ac:chgData name="Clark, Becky" userId="S::becky.clark@usoncology.com::1946db18-9fed-4d7d-95c9-17dc93ffbfce" providerId="AD" clId="Web-{84D7F943-353D-160B-34DB-A1B967D196F8}" dt="2020-06-22T05:00:08.047" v="192" actId="20577"/>
          <ac:spMkLst>
            <pc:docMk/>
            <pc:sldMk cId="592463388" sldId="316"/>
            <ac:spMk id="5" creationId="{00000000-0000-0000-0000-000000000000}"/>
          </ac:spMkLst>
        </pc:spChg>
      </pc:sldChg>
      <pc:sldChg chg="addSp delSp modSp addAnim delAnim modAnim">
        <pc:chgData name="Clark, Becky" userId="S::becky.clark@usoncology.com::1946db18-9fed-4d7d-95c9-17dc93ffbfce" providerId="AD" clId="Web-{84D7F943-353D-160B-34DB-A1B967D196F8}" dt="2020-06-22T04:58:53.763" v="183"/>
        <pc:sldMkLst>
          <pc:docMk/>
          <pc:sldMk cId="592463388" sldId="317"/>
        </pc:sldMkLst>
        <pc:spChg chg="add del mod">
          <ac:chgData name="Clark, Becky" userId="S::becky.clark@usoncology.com::1946db18-9fed-4d7d-95c9-17dc93ffbfce" providerId="AD" clId="Web-{84D7F943-353D-160B-34DB-A1B967D196F8}" dt="2020-06-22T04:58:23.684" v="176"/>
          <ac:spMkLst>
            <pc:docMk/>
            <pc:sldMk cId="592463388" sldId="317"/>
            <ac:spMk id="3" creationId="{0161FD08-1005-4C76-9E3E-100C09B7E60F}"/>
          </ac:spMkLst>
        </pc:spChg>
        <pc:spChg chg="add del mod">
          <ac:chgData name="Clark, Becky" userId="S::becky.clark@usoncology.com::1946db18-9fed-4d7d-95c9-17dc93ffbfce" providerId="AD" clId="Web-{84D7F943-353D-160B-34DB-A1B967D196F8}" dt="2020-06-22T04:57:23.729" v="168"/>
          <ac:spMkLst>
            <pc:docMk/>
            <pc:sldMk cId="592463388" sldId="317"/>
            <ac:spMk id="5" creationId="{E8D7045F-BD5A-41EC-AAFD-668F97AD100E}"/>
          </ac:spMkLst>
        </pc:spChg>
        <pc:spChg chg="add del">
          <ac:chgData name="Clark, Becky" userId="S::becky.clark@usoncology.com::1946db18-9fed-4d7d-95c9-17dc93ffbfce" providerId="AD" clId="Web-{84D7F943-353D-160B-34DB-A1B967D196F8}" dt="2020-06-22T04:58:00.746" v="170"/>
          <ac:spMkLst>
            <pc:docMk/>
            <pc:sldMk cId="592463388" sldId="317"/>
            <ac:spMk id="11" creationId="{645CCF21-B0A8-4DDA-88C3-878DD1D5198F}"/>
          </ac:spMkLst>
        </pc:spChg>
        <pc:spChg chg="add mod">
          <ac:chgData name="Clark, Becky" userId="S::becky.clark@usoncology.com::1946db18-9fed-4d7d-95c9-17dc93ffbfce" providerId="AD" clId="Web-{84D7F943-353D-160B-34DB-A1B967D196F8}" dt="2020-06-22T04:58:28.935" v="177"/>
          <ac:spMkLst>
            <pc:docMk/>
            <pc:sldMk cId="592463388" sldId="317"/>
            <ac:spMk id="14" creationId="{3B8E6A68-339F-48FD-9B5D-8A1C8353506B}"/>
          </ac:spMkLst>
        </pc:spChg>
      </pc:sldChg>
      <pc:sldChg chg="addSp delSp modSp">
        <pc:chgData name="Clark, Becky" userId="S::becky.clark@usoncology.com::1946db18-9fed-4d7d-95c9-17dc93ffbfce" providerId="AD" clId="Web-{84D7F943-353D-160B-34DB-A1B967D196F8}" dt="2020-06-22T04:53:06.610" v="1"/>
        <pc:sldMkLst>
          <pc:docMk/>
          <pc:sldMk cId="2059233079" sldId="328"/>
        </pc:sldMkLst>
        <pc:spChg chg="del">
          <ac:chgData name="Clark, Becky" userId="S::becky.clark@usoncology.com::1946db18-9fed-4d7d-95c9-17dc93ffbfce" providerId="AD" clId="Web-{84D7F943-353D-160B-34DB-A1B967D196F8}" dt="2020-06-22T04:53:05.142" v="0"/>
          <ac:spMkLst>
            <pc:docMk/>
            <pc:sldMk cId="2059233079" sldId="328"/>
            <ac:spMk id="3" creationId="{00000000-0000-0000-0000-000000000000}"/>
          </ac:spMkLst>
        </pc:spChg>
        <pc:spChg chg="add mod">
          <ac:chgData name="Clark, Becky" userId="S::becky.clark@usoncology.com::1946db18-9fed-4d7d-95c9-17dc93ffbfce" providerId="AD" clId="Web-{84D7F943-353D-160B-34DB-A1B967D196F8}" dt="2020-06-22T04:53:05.142" v="0"/>
          <ac:spMkLst>
            <pc:docMk/>
            <pc:sldMk cId="2059233079" sldId="328"/>
            <ac:spMk id="6" creationId="{7CBC48B0-8A78-465B-A5CF-0F213672DC3E}"/>
          </ac:spMkLst>
        </pc:spChg>
        <pc:picChg chg="del">
          <ac:chgData name="Clark, Becky" userId="S::becky.clark@usoncology.com::1946db18-9fed-4d7d-95c9-17dc93ffbfce" providerId="AD" clId="Web-{84D7F943-353D-160B-34DB-A1B967D196F8}" dt="2020-06-22T04:53:06.610" v="1"/>
          <ac:picMkLst>
            <pc:docMk/>
            <pc:sldMk cId="2059233079" sldId="328"/>
            <ac:picMk id="2" creationId="{DD2E482C-B745-48F4-A1E0-92FCB0ED3BC9}"/>
          </ac:picMkLst>
        </pc:picChg>
      </pc:sldChg>
      <pc:sldChg chg="addSp addAnim modAnim">
        <pc:chgData name="Clark, Becky" userId="S::becky.clark@usoncology.com::1946db18-9fed-4d7d-95c9-17dc93ffbfce" providerId="AD" clId="Web-{84D7F943-353D-160B-34DB-A1B967D196F8}" dt="2020-06-22T05:00:32.001" v="196"/>
        <pc:sldMkLst>
          <pc:docMk/>
          <pc:sldMk cId="4187145638" sldId="331"/>
        </pc:sldMkLst>
        <pc:grpChg chg="add">
          <ac:chgData name="Clark, Becky" userId="S::becky.clark@usoncology.com::1946db18-9fed-4d7d-95c9-17dc93ffbfce" providerId="AD" clId="Web-{84D7F943-353D-160B-34DB-A1B967D196F8}" dt="2020-06-22T05:00:30.235" v="194"/>
          <ac:grpSpMkLst>
            <pc:docMk/>
            <pc:sldMk cId="4187145638" sldId="331"/>
            <ac:grpSpMk id="2" creationId="{4EEAE477-5330-4080-90F3-24DC39A8572D}"/>
          </ac:grpSpMkLst>
        </pc:grpChg>
      </pc:sldChg>
      <pc:sldChg chg="del">
        <pc:chgData name="Clark, Becky" userId="S::becky.clark@usoncology.com::1946db18-9fed-4d7d-95c9-17dc93ffbfce" providerId="AD" clId="Web-{84D7F943-353D-160B-34DB-A1B967D196F8}" dt="2020-06-22T05:00:37.360" v="197"/>
        <pc:sldMkLst>
          <pc:docMk/>
          <pc:sldMk cId="3813370263" sldId="333"/>
        </pc:sldMkLst>
      </pc:sldChg>
      <pc:sldChg chg="add del">
        <pc:chgData name="Clark, Becky" userId="S::becky.clark@usoncology.com::1946db18-9fed-4d7d-95c9-17dc93ffbfce" providerId="AD" clId="Web-{84D7F943-353D-160B-34DB-A1B967D196F8}" dt="2020-06-22T04:54:11.050" v="43"/>
        <pc:sldMkLst>
          <pc:docMk/>
          <pc:sldMk cId="994721617" sldId="336"/>
        </pc:sldMkLst>
      </pc:sldChg>
      <pc:sldChg chg="del">
        <pc:chgData name="Clark, Becky" userId="S::becky.clark@usoncology.com::1946db18-9fed-4d7d-95c9-17dc93ffbfce" providerId="AD" clId="Web-{84D7F943-353D-160B-34DB-A1B967D196F8}" dt="2020-06-22T05:01:08.096" v="199"/>
        <pc:sldMkLst>
          <pc:docMk/>
          <pc:sldMk cId="3600479478" sldId="337"/>
        </pc:sldMkLst>
      </pc:sldChg>
      <pc:sldChg chg="modSp del">
        <pc:chgData name="Clark, Becky" userId="S::becky.clark@usoncology.com::1946db18-9fed-4d7d-95c9-17dc93ffbfce" providerId="AD" clId="Web-{84D7F943-353D-160B-34DB-A1B967D196F8}" dt="2020-06-22T04:59:08.030" v="184"/>
        <pc:sldMkLst>
          <pc:docMk/>
          <pc:sldMk cId="1951586074" sldId="342"/>
        </pc:sldMkLst>
        <pc:spChg chg="mod">
          <ac:chgData name="Clark, Becky" userId="S::becky.clark@usoncology.com::1946db18-9fed-4d7d-95c9-17dc93ffbfce" providerId="AD" clId="Web-{84D7F943-353D-160B-34DB-A1B967D196F8}" dt="2020-06-22T04:53:33.424" v="7" actId="20577"/>
          <ac:spMkLst>
            <pc:docMk/>
            <pc:sldMk cId="1951586074" sldId="342"/>
            <ac:spMk id="25603" creationId="{FCC37FE3-FDD0-4AE7-9130-D784C3AE8AFA}"/>
          </ac:spMkLst>
        </pc:spChg>
      </pc:sldChg>
      <pc:sldChg chg="add del">
        <pc:chgData name="Clark, Becky" userId="S::becky.clark@usoncology.com::1946db18-9fed-4d7d-95c9-17dc93ffbfce" providerId="AD" clId="Web-{84D7F943-353D-160B-34DB-A1B967D196F8}" dt="2020-06-22T05:01:28.581" v="200"/>
        <pc:sldMkLst>
          <pc:docMk/>
          <pc:sldMk cId="3020143240" sldId="347"/>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ea typeface="ＭＳ Ｐゴシック" pitchFamily="34" charset="-128"/>
                <a:cs typeface="+mn-cs"/>
              </a:defRPr>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wrap="square" lIns="91440" tIns="45720" rIns="91440" bIns="45720" numCol="1" anchor="t" anchorCtr="0" compatLnSpc="1">
            <a:prstTxWarp prst="textNoShape">
              <a:avLst/>
            </a:prstTxWarp>
          </a:bodyPr>
          <a:lstStyle>
            <a:lvl1pPr algn="r">
              <a:defRPr sz="1200" smtClean="0"/>
            </a:lvl1pPr>
          </a:lstStyle>
          <a:p>
            <a:pPr>
              <a:defRPr/>
            </a:pPr>
            <a:fld id="{45EC9D60-2993-E941-85E6-13D27DA65926}" type="datetimeFigureOut">
              <a:rPr lang="en-US"/>
              <a:pPr>
                <a:defRPr/>
              </a:pPr>
              <a:t>6/21/2020</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ea typeface="ＭＳ Ｐゴシック" pitchFamily="34" charset="-128"/>
                <a:cs typeface="+mn-cs"/>
              </a:defRPr>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wrap="square" lIns="91440" tIns="45720" rIns="91440" bIns="45720" numCol="1" anchor="b" anchorCtr="0" compatLnSpc="1">
            <a:prstTxWarp prst="textNoShape">
              <a:avLst/>
            </a:prstTxWarp>
          </a:bodyPr>
          <a:lstStyle>
            <a:lvl1pPr algn="r">
              <a:defRPr sz="1200" smtClean="0"/>
            </a:lvl1pPr>
          </a:lstStyle>
          <a:p>
            <a:pPr>
              <a:defRPr/>
            </a:pPr>
            <a:fld id="{AFE33558-C8A3-3B40-93D3-6B820FE326D5}" type="slidenum">
              <a:rPr lang="en-US"/>
              <a:pPr>
                <a:defRPr/>
              </a:pPr>
              <a:t>‹#›</a:t>
            </a:fld>
            <a:endParaRPr lang="en-US"/>
          </a:p>
        </p:txBody>
      </p:sp>
    </p:spTree>
    <p:extLst>
      <p:ext uri="{BB962C8B-B14F-4D97-AF65-F5344CB8AC3E}">
        <p14:creationId xmlns:p14="http://schemas.microsoft.com/office/powerpoint/2010/main" val="34708344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ea typeface="ＭＳ Ｐゴシック" pitchFamily="16" charset="-128"/>
                <a:cs typeface="+mn-cs"/>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wrap="square" lIns="91440" tIns="45720" rIns="91440" bIns="45720" numCol="1" anchor="t" anchorCtr="0" compatLnSpc="1">
            <a:prstTxWarp prst="textNoShape">
              <a:avLst/>
            </a:prstTxWarp>
          </a:bodyPr>
          <a:lstStyle>
            <a:lvl1pPr algn="r">
              <a:defRPr sz="1200" smtClean="0"/>
            </a:lvl1pPr>
          </a:lstStyle>
          <a:p>
            <a:pPr>
              <a:defRPr/>
            </a:pPr>
            <a:fld id="{C07A71CA-9F7C-7945-B617-515EA69000E5}" type="datetimeFigureOut">
              <a:rPr lang="en-US"/>
              <a:pPr>
                <a:defRPr/>
              </a:pPr>
              <a:t>6/21/2020</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ea typeface="ＭＳ Ｐゴシック" pitchFamily="16" charset="-128"/>
                <a:cs typeface="+mn-cs"/>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wrap="square" lIns="91440" tIns="45720" rIns="91440" bIns="45720" numCol="1" anchor="b" anchorCtr="0" compatLnSpc="1">
            <a:prstTxWarp prst="textNoShape">
              <a:avLst/>
            </a:prstTxWarp>
          </a:bodyPr>
          <a:lstStyle>
            <a:lvl1pPr algn="r">
              <a:defRPr sz="1200" smtClean="0"/>
            </a:lvl1pPr>
          </a:lstStyle>
          <a:p>
            <a:pPr>
              <a:defRPr/>
            </a:pPr>
            <a:fld id="{B886206D-E021-BA4A-81C9-57E727F28C66}" type="slidenum">
              <a:rPr lang="en-US"/>
              <a:pPr>
                <a:defRPr/>
              </a:pPr>
              <a:t>‹#›</a:t>
            </a:fld>
            <a:endParaRPr lang="en-US"/>
          </a:p>
        </p:txBody>
      </p:sp>
    </p:spTree>
    <p:extLst>
      <p:ext uri="{BB962C8B-B14F-4D97-AF65-F5344CB8AC3E}">
        <p14:creationId xmlns:p14="http://schemas.microsoft.com/office/powerpoint/2010/main" val="111981099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886206D-E021-BA4A-81C9-57E727F28C66}" type="slidenum">
              <a:rPr lang="en-US" smtClean="0"/>
              <a:pPr>
                <a:defRPr/>
              </a:pPr>
              <a:t>1</a:t>
            </a:fld>
            <a:endParaRPr lang="en-US"/>
          </a:p>
        </p:txBody>
      </p:sp>
    </p:spTree>
    <p:extLst>
      <p:ext uri="{BB962C8B-B14F-4D97-AF65-F5344CB8AC3E}">
        <p14:creationId xmlns:p14="http://schemas.microsoft.com/office/powerpoint/2010/main" val="17452750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859" indent="-285715" eaLnBrk="0" hangingPunct="0">
              <a:spcBef>
                <a:spcPct val="30000"/>
              </a:spcBef>
              <a:defRPr sz="1200">
                <a:solidFill>
                  <a:schemeClr val="tx1"/>
                </a:solidFill>
                <a:latin typeface="Arial" charset="0"/>
              </a:defRPr>
            </a:lvl2pPr>
            <a:lvl3pPr marL="1142859" indent="-228572" eaLnBrk="0" hangingPunct="0">
              <a:spcBef>
                <a:spcPct val="30000"/>
              </a:spcBef>
              <a:defRPr sz="1200">
                <a:solidFill>
                  <a:schemeClr val="tx1"/>
                </a:solidFill>
                <a:latin typeface="Arial" charset="0"/>
              </a:defRPr>
            </a:lvl3pPr>
            <a:lvl4pPr marL="1600002" indent="-228572" eaLnBrk="0" hangingPunct="0">
              <a:spcBef>
                <a:spcPct val="30000"/>
              </a:spcBef>
              <a:defRPr sz="1200">
                <a:solidFill>
                  <a:schemeClr val="tx1"/>
                </a:solidFill>
                <a:latin typeface="Arial" charset="0"/>
              </a:defRPr>
            </a:lvl4pPr>
            <a:lvl5pPr marL="2057146" indent="-228572" eaLnBrk="0" hangingPunct="0">
              <a:spcBef>
                <a:spcPct val="30000"/>
              </a:spcBef>
              <a:defRPr sz="1200">
                <a:solidFill>
                  <a:schemeClr val="tx1"/>
                </a:solidFill>
                <a:latin typeface="Arial" charset="0"/>
              </a:defRPr>
            </a:lvl5pPr>
            <a:lvl6pPr marL="2514289" indent="-228572" eaLnBrk="0" fontAlgn="base" hangingPunct="0">
              <a:spcBef>
                <a:spcPct val="30000"/>
              </a:spcBef>
              <a:spcAft>
                <a:spcPct val="0"/>
              </a:spcAft>
              <a:defRPr sz="1200">
                <a:solidFill>
                  <a:schemeClr val="tx1"/>
                </a:solidFill>
                <a:latin typeface="Arial" charset="0"/>
              </a:defRPr>
            </a:lvl6pPr>
            <a:lvl7pPr marL="2971433" indent="-228572" eaLnBrk="0" fontAlgn="base" hangingPunct="0">
              <a:spcBef>
                <a:spcPct val="30000"/>
              </a:spcBef>
              <a:spcAft>
                <a:spcPct val="0"/>
              </a:spcAft>
              <a:defRPr sz="1200">
                <a:solidFill>
                  <a:schemeClr val="tx1"/>
                </a:solidFill>
                <a:latin typeface="Arial" charset="0"/>
              </a:defRPr>
            </a:lvl7pPr>
            <a:lvl8pPr marL="3428577" indent="-228572" eaLnBrk="0" fontAlgn="base" hangingPunct="0">
              <a:spcBef>
                <a:spcPct val="30000"/>
              </a:spcBef>
              <a:spcAft>
                <a:spcPct val="0"/>
              </a:spcAft>
              <a:defRPr sz="1200">
                <a:solidFill>
                  <a:schemeClr val="tx1"/>
                </a:solidFill>
                <a:latin typeface="Arial" charset="0"/>
              </a:defRPr>
            </a:lvl8pPr>
            <a:lvl9pPr marL="3885720" indent="-228572"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D75CA79F-DDD6-4DCF-A5FB-FCEC30C4106D}" type="slidenum">
              <a:rPr lang="en-US" altLang="en-US" smtClean="0"/>
              <a:pPr eaLnBrk="1" hangingPunct="1">
                <a:spcBef>
                  <a:spcPct val="0"/>
                </a:spcBef>
              </a:pPr>
              <a:t>3</a:t>
            </a:fld>
            <a:endParaRPr lang="en-US" altLang="en-US"/>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Counseling Notes</a:t>
            </a:r>
          </a:p>
          <a:p>
            <a:pPr eaLnBrk="1" hangingPunct="1">
              <a:buFontTx/>
              <a:buChar char="•"/>
            </a:pPr>
            <a:r>
              <a:rPr lang="en-US" altLang="en-US"/>
              <a:t>Sporadic Cancer - Most cancer occurs by change, this is often called sporadic cancer.  People with sporadic cancer do not typically have relatives with the same type of cancer.</a:t>
            </a:r>
          </a:p>
          <a:p>
            <a:pPr eaLnBrk="1" hangingPunct="1">
              <a:buFontTx/>
              <a:buChar char="•"/>
            </a:pPr>
            <a:r>
              <a:rPr lang="en-US" altLang="en-US"/>
              <a:t>Familial cancer – Cancer likely caused by a combination of genetic and environmental risk factors.  People with familial cancer may have relatives with the same type of cancer; but, there doesn’t appear to be a specific inheritance patter (example:  cancer not clearly passed from parent to child). </a:t>
            </a:r>
          </a:p>
          <a:p>
            <a:pPr eaLnBrk="1" hangingPunct="1">
              <a:buFontTx/>
              <a:buChar char="•"/>
            </a:pPr>
            <a:r>
              <a:rPr lang="en-US" altLang="en-US"/>
              <a:t>Hereditary Cancer – Cancer that is caused by a change in a gene that is passed down through the family from parent to child.  Individuals with Hereditary cancer are more likely to have relatives with the same type of cancer or related types of cancer.  They typically develop cancer at younger ages and may often have more than one cancer.  </a:t>
            </a:r>
          </a:p>
          <a:p>
            <a:pPr eaLnBrk="1" hangingPunct="1">
              <a:buFontTx/>
              <a:buChar char="•"/>
            </a:pPr>
            <a:r>
              <a:rPr lang="en-US" altLang="en-US"/>
              <a:t>It is important to determine which families have a hereditary from of cancer because these families have much higher cancer risks and should follow different medical management guidelines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p:spPr>
        <p:txBody>
          <a:bodyPr/>
          <a:lstStyle/>
          <a:p>
            <a:pPr eaLnBrk="1" hangingPunct="1"/>
            <a:endParaRPr lang="en-US" altLang="en-US"/>
          </a:p>
        </p:txBody>
      </p:sp>
      <p:sp>
        <p:nvSpPr>
          <p:cNvPr id="43012" name="Slide Number Placeholder 3"/>
          <p:cNvSpPr>
            <a:spLocks noGrp="1"/>
          </p:cNvSpPr>
          <p:nvPr>
            <p:ph type="sldNum" sz="quarter" idx="5"/>
          </p:nvPr>
        </p:nvSpPr>
        <p:spPr>
          <a:noFill/>
        </p:spPr>
        <p:txBody>
          <a:bodyPr/>
          <a:lstStyle>
            <a:lvl1pPr defTabSz="931690" eaLnBrk="0" hangingPunct="0">
              <a:spcBef>
                <a:spcPct val="30000"/>
              </a:spcBef>
              <a:defRPr sz="1200">
                <a:solidFill>
                  <a:schemeClr val="tx1"/>
                </a:solidFill>
                <a:latin typeface="Arial" charset="0"/>
              </a:defRPr>
            </a:lvl1pPr>
            <a:lvl2pPr marL="742812" indent="-285697" defTabSz="931690" eaLnBrk="0" hangingPunct="0">
              <a:spcBef>
                <a:spcPct val="30000"/>
              </a:spcBef>
              <a:defRPr sz="1200">
                <a:solidFill>
                  <a:schemeClr val="tx1"/>
                </a:solidFill>
                <a:latin typeface="Arial" charset="0"/>
              </a:defRPr>
            </a:lvl2pPr>
            <a:lvl3pPr marL="1142788" indent="-228558" defTabSz="931690" eaLnBrk="0" hangingPunct="0">
              <a:spcBef>
                <a:spcPct val="30000"/>
              </a:spcBef>
              <a:defRPr sz="1200">
                <a:solidFill>
                  <a:schemeClr val="tx1"/>
                </a:solidFill>
                <a:latin typeface="Arial" charset="0"/>
              </a:defRPr>
            </a:lvl3pPr>
            <a:lvl4pPr marL="1599903" indent="-228558" defTabSz="931690" eaLnBrk="0" hangingPunct="0">
              <a:spcBef>
                <a:spcPct val="30000"/>
              </a:spcBef>
              <a:defRPr sz="1200">
                <a:solidFill>
                  <a:schemeClr val="tx1"/>
                </a:solidFill>
                <a:latin typeface="Arial" charset="0"/>
              </a:defRPr>
            </a:lvl4pPr>
            <a:lvl5pPr marL="2057019" indent="-228558" defTabSz="931690" eaLnBrk="0" hangingPunct="0">
              <a:spcBef>
                <a:spcPct val="30000"/>
              </a:spcBef>
              <a:defRPr sz="1200">
                <a:solidFill>
                  <a:schemeClr val="tx1"/>
                </a:solidFill>
                <a:latin typeface="Arial" charset="0"/>
              </a:defRPr>
            </a:lvl5pPr>
            <a:lvl6pPr marL="2514133" indent="-228558" defTabSz="931690" eaLnBrk="0" fontAlgn="base" hangingPunct="0">
              <a:spcBef>
                <a:spcPct val="30000"/>
              </a:spcBef>
              <a:spcAft>
                <a:spcPct val="0"/>
              </a:spcAft>
              <a:defRPr sz="1200">
                <a:solidFill>
                  <a:schemeClr val="tx1"/>
                </a:solidFill>
                <a:latin typeface="Arial" charset="0"/>
              </a:defRPr>
            </a:lvl6pPr>
            <a:lvl7pPr marL="2971248" indent="-228558" defTabSz="931690" eaLnBrk="0" fontAlgn="base" hangingPunct="0">
              <a:spcBef>
                <a:spcPct val="30000"/>
              </a:spcBef>
              <a:spcAft>
                <a:spcPct val="0"/>
              </a:spcAft>
              <a:defRPr sz="1200">
                <a:solidFill>
                  <a:schemeClr val="tx1"/>
                </a:solidFill>
                <a:latin typeface="Arial" charset="0"/>
              </a:defRPr>
            </a:lvl7pPr>
            <a:lvl8pPr marL="3428364" indent="-228558" defTabSz="931690" eaLnBrk="0" fontAlgn="base" hangingPunct="0">
              <a:spcBef>
                <a:spcPct val="30000"/>
              </a:spcBef>
              <a:spcAft>
                <a:spcPct val="0"/>
              </a:spcAft>
              <a:defRPr sz="1200">
                <a:solidFill>
                  <a:schemeClr val="tx1"/>
                </a:solidFill>
                <a:latin typeface="Arial" charset="0"/>
              </a:defRPr>
            </a:lvl8pPr>
            <a:lvl9pPr marL="3885478" indent="-228558" defTabSz="93169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EB10D776-8967-4B1D-BB9A-53EBFA208FFC}" type="slidenum">
              <a:rPr lang="en-US" altLang="en-US" smtClean="0"/>
              <a:pPr eaLnBrk="1" hangingPunct="1">
                <a:spcBef>
                  <a:spcPct val="0"/>
                </a:spcBef>
              </a:pPr>
              <a:t>4</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xfrm>
            <a:off x="1414463" y="1162050"/>
            <a:ext cx="4181475" cy="3136900"/>
          </a:xfrm>
          <a:ln/>
        </p:spPr>
      </p:sp>
      <p:sp>
        <p:nvSpPr>
          <p:cNvPr id="6349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charset="0"/>
              <a:ea typeface="MS PGothic" pitchFamily="34" charset="-128"/>
            </a:endParaRPr>
          </a:p>
        </p:txBody>
      </p:sp>
      <p:sp>
        <p:nvSpPr>
          <p:cNvPr id="6349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84" charset="0"/>
              </a:defRPr>
            </a:lvl1pPr>
            <a:lvl2pPr marL="757066" indent="-291179">
              <a:defRPr sz="2400">
                <a:solidFill>
                  <a:schemeClr val="tx1"/>
                </a:solidFill>
                <a:latin typeface="Times" pitchFamily="84" charset="0"/>
              </a:defRPr>
            </a:lvl2pPr>
            <a:lvl3pPr marL="1164717" indent="-232943">
              <a:defRPr sz="2400">
                <a:solidFill>
                  <a:schemeClr val="tx1"/>
                </a:solidFill>
                <a:latin typeface="Times" pitchFamily="84" charset="0"/>
              </a:defRPr>
            </a:lvl3pPr>
            <a:lvl4pPr marL="1630604" indent="-232943">
              <a:defRPr sz="2400">
                <a:solidFill>
                  <a:schemeClr val="tx1"/>
                </a:solidFill>
                <a:latin typeface="Times" pitchFamily="84" charset="0"/>
              </a:defRPr>
            </a:lvl4pPr>
            <a:lvl5pPr marL="2096491" indent="-232943">
              <a:defRPr sz="2400">
                <a:solidFill>
                  <a:schemeClr val="tx1"/>
                </a:solidFill>
                <a:latin typeface="Times" pitchFamily="84" charset="0"/>
              </a:defRPr>
            </a:lvl5pPr>
            <a:lvl6pPr marL="2562377" indent="-232943" eaLnBrk="0" fontAlgn="base" hangingPunct="0">
              <a:spcBef>
                <a:spcPct val="0"/>
              </a:spcBef>
              <a:spcAft>
                <a:spcPct val="0"/>
              </a:spcAft>
              <a:defRPr sz="2400">
                <a:solidFill>
                  <a:schemeClr val="tx1"/>
                </a:solidFill>
                <a:latin typeface="Times" pitchFamily="84" charset="0"/>
              </a:defRPr>
            </a:lvl6pPr>
            <a:lvl7pPr marL="3028264" indent="-232943" eaLnBrk="0" fontAlgn="base" hangingPunct="0">
              <a:spcBef>
                <a:spcPct val="0"/>
              </a:spcBef>
              <a:spcAft>
                <a:spcPct val="0"/>
              </a:spcAft>
              <a:defRPr sz="2400">
                <a:solidFill>
                  <a:schemeClr val="tx1"/>
                </a:solidFill>
                <a:latin typeface="Times" pitchFamily="84" charset="0"/>
              </a:defRPr>
            </a:lvl7pPr>
            <a:lvl8pPr marL="3494151" indent="-232943" eaLnBrk="0" fontAlgn="base" hangingPunct="0">
              <a:spcBef>
                <a:spcPct val="0"/>
              </a:spcBef>
              <a:spcAft>
                <a:spcPct val="0"/>
              </a:spcAft>
              <a:defRPr sz="2400">
                <a:solidFill>
                  <a:schemeClr val="tx1"/>
                </a:solidFill>
                <a:latin typeface="Times" pitchFamily="84" charset="0"/>
              </a:defRPr>
            </a:lvl8pPr>
            <a:lvl9pPr marL="3960038" indent="-232943" eaLnBrk="0" fontAlgn="base" hangingPunct="0">
              <a:spcBef>
                <a:spcPct val="0"/>
              </a:spcBef>
              <a:spcAft>
                <a:spcPct val="0"/>
              </a:spcAft>
              <a:defRPr sz="2400">
                <a:solidFill>
                  <a:schemeClr val="tx1"/>
                </a:solidFill>
                <a:latin typeface="Times" pitchFamily="84" charset="0"/>
              </a:defRPr>
            </a:lvl9pPr>
          </a:lstStyle>
          <a:p>
            <a:fld id="{74AC2612-D76B-4C4F-BC40-A31B85FAB42B}" type="slidenum">
              <a:rPr lang="en-US" altLang="en-US" sz="1200">
                <a:latin typeface="Arial" charset="0"/>
                <a:ea typeface="MS PGothic" pitchFamily="34" charset="-128"/>
              </a:rPr>
              <a:pPr/>
              <a:t>16</a:t>
            </a:fld>
            <a:endParaRPr lang="en-US" altLang="en-US" sz="1200">
              <a:latin typeface="Arial" charset="0"/>
              <a:ea typeface="MS PGothic"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a:extLst>
              <a:ext uri="{FF2B5EF4-FFF2-40B4-BE49-F238E27FC236}">
                <a16:creationId xmlns:a16="http://schemas.microsoft.com/office/drawing/2014/main" id="{AC60E721-E266-4137-B57D-1CDA9D857D8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a:extLst>
              <a:ext uri="{FF2B5EF4-FFF2-40B4-BE49-F238E27FC236}">
                <a16:creationId xmlns:a16="http://schemas.microsoft.com/office/drawing/2014/main" id="{C7A8F581-7742-4751-B43D-8BCD63E91EE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Image: http://news.bbc.co.uk/2/hi/health/5079802.stm</a:t>
            </a:r>
          </a:p>
        </p:txBody>
      </p:sp>
      <p:sp>
        <p:nvSpPr>
          <p:cNvPr id="51204" name="Slide Number Placeholder 3">
            <a:extLst>
              <a:ext uri="{FF2B5EF4-FFF2-40B4-BE49-F238E27FC236}">
                <a16:creationId xmlns:a16="http://schemas.microsoft.com/office/drawing/2014/main" id="{7279F7C5-92A9-427C-8861-A5FB65A141E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0B579AE6-4772-4DE7-90FE-6C2545E93F5B}" type="slidenum">
              <a:rPr lang="en-US" altLang="en-US" sz="1200"/>
              <a:pPr/>
              <a:t>21</a:t>
            </a:fld>
            <a:endParaRPr lang="en-US" altLang="en-US" sz="1200"/>
          </a:p>
        </p:txBody>
      </p:sp>
    </p:spTree>
    <p:extLst>
      <p:ext uri="{BB962C8B-B14F-4D97-AF65-F5344CB8AC3E}">
        <p14:creationId xmlns:p14="http://schemas.microsoft.com/office/powerpoint/2010/main" val="17569924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Slide Number Placeholder 5"/>
          <p:cNvSpPr>
            <a:spLocks noGrp="1"/>
          </p:cNvSpPr>
          <p:nvPr>
            <p:ph type="sldNum" sz="quarter" idx="4"/>
          </p:nvPr>
        </p:nvSpPr>
        <p:spPr>
          <a:xfrm>
            <a:off x="0" y="6492875"/>
            <a:ext cx="329184" cy="365125"/>
          </a:xfrm>
          <a:prstGeom prst="rect">
            <a:avLst/>
          </a:prstGeom>
        </p:spPr>
        <p:txBody>
          <a:bodyPr vert="horz" lIns="0" tIns="45720" rIns="0" bIns="45720" rtlCol="0" anchor="ctr"/>
          <a:lstStyle>
            <a:lvl1pPr algn="r">
              <a:defRPr sz="900" b="1">
                <a:solidFill>
                  <a:schemeClr val="bg1"/>
                </a:solidFill>
                <a:latin typeface="+mn-lt"/>
              </a:defRPr>
            </a:lvl1pPr>
          </a:lstStyle>
          <a:p>
            <a:pPr algn="ctr"/>
            <a:fld id="{57528AF8-6FA6-4786-A148-BAB2A92A1A50}" type="slidenum">
              <a:rPr lang="en-US" smtClean="0"/>
              <a:pPr algn="ctr"/>
              <a:t>‹#›</a:t>
            </a:fld>
            <a:endParaRPr lang="en-US" dirty="0"/>
          </a:p>
        </p:txBody>
      </p:sp>
    </p:spTree>
    <p:extLst>
      <p:ext uri="{BB962C8B-B14F-4D97-AF65-F5344CB8AC3E}">
        <p14:creationId xmlns:p14="http://schemas.microsoft.com/office/powerpoint/2010/main" val="9316718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5"/>
          <p:cNvSpPr>
            <a:spLocks noGrp="1"/>
          </p:cNvSpPr>
          <p:nvPr>
            <p:ph type="sldNum" sz="quarter" idx="4"/>
          </p:nvPr>
        </p:nvSpPr>
        <p:spPr>
          <a:xfrm>
            <a:off x="0" y="6492875"/>
            <a:ext cx="329184" cy="365125"/>
          </a:xfrm>
          <a:prstGeom prst="rect">
            <a:avLst/>
          </a:prstGeom>
        </p:spPr>
        <p:txBody>
          <a:bodyPr vert="horz" lIns="0" tIns="45720" rIns="0" bIns="45720" rtlCol="0" anchor="ctr"/>
          <a:lstStyle>
            <a:lvl1pPr algn="r">
              <a:defRPr sz="900" b="1">
                <a:solidFill>
                  <a:schemeClr val="bg1"/>
                </a:solidFill>
                <a:latin typeface="+mn-lt"/>
              </a:defRPr>
            </a:lvl1pPr>
          </a:lstStyle>
          <a:p>
            <a:pPr algn="ctr"/>
            <a:fld id="{57528AF8-6FA6-4786-A148-BAB2A92A1A50}" type="slidenum">
              <a:rPr lang="en-US" smtClean="0"/>
              <a:pPr algn="ctr"/>
              <a:t>‹#›</a:t>
            </a:fld>
            <a:endParaRPr lang="en-US" dirty="0"/>
          </a:p>
        </p:txBody>
      </p:sp>
    </p:spTree>
    <p:extLst>
      <p:ext uri="{BB962C8B-B14F-4D97-AF65-F5344CB8AC3E}">
        <p14:creationId xmlns:p14="http://schemas.microsoft.com/office/powerpoint/2010/main" val="2133882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4"/>
          </p:nvPr>
        </p:nvSpPr>
        <p:spPr>
          <a:xfrm>
            <a:off x="0" y="6492875"/>
            <a:ext cx="329184" cy="365125"/>
          </a:xfrm>
          <a:prstGeom prst="rect">
            <a:avLst/>
          </a:prstGeom>
        </p:spPr>
        <p:txBody>
          <a:bodyPr vert="horz" lIns="0" tIns="45720" rIns="0" bIns="45720" rtlCol="0" anchor="ctr"/>
          <a:lstStyle>
            <a:lvl1pPr algn="r">
              <a:defRPr sz="900" b="1">
                <a:solidFill>
                  <a:schemeClr val="bg1"/>
                </a:solidFill>
                <a:latin typeface="+mn-lt"/>
              </a:defRPr>
            </a:lvl1pPr>
          </a:lstStyle>
          <a:p>
            <a:pPr algn="ctr"/>
            <a:fld id="{57528AF8-6FA6-4786-A148-BAB2A92A1A50}" type="slidenum">
              <a:rPr lang="en-US" smtClean="0"/>
              <a:pPr algn="ctr"/>
              <a:t>‹#›</a:t>
            </a:fld>
            <a:endParaRPr lang="en-US" dirty="0"/>
          </a:p>
        </p:txBody>
      </p:sp>
    </p:spTree>
    <p:extLst>
      <p:ext uri="{BB962C8B-B14F-4D97-AF65-F5344CB8AC3E}">
        <p14:creationId xmlns:p14="http://schemas.microsoft.com/office/powerpoint/2010/main" val="21976799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609600"/>
            <a:ext cx="1790700" cy="5181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95400" y="609600"/>
            <a:ext cx="5219700" cy="5181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4"/>
          </p:nvPr>
        </p:nvSpPr>
        <p:spPr>
          <a:xfrm>
            <a:off x="0" y="6492875"/>
            <a:ext cx="329184" cy="365125"/>
          </a:xfrm>
          <a:prstGeom prst="rect">
            <a:avLst/>
          </a:prstGeom>
        </p:spPr>
        <p:txBody>
          <a:bodyPr vert="horz" lIns="0" tIns="45720" rIns="0" bIns="45720" rtlCol="0" anchor="ctr"/>
          <a:lstStyle>
            <a:lvl1pPr algn="r">
              <a:defRPr sz="900" b="1">
                <a:solidFill>
                  <a:schemeClr val="bg1"/>
                </a:solidFill>
                <a:latin typeface="+mn-lt"/>
              </a:defRPr>
            </a:lvl1pPr>
          </a:lstStyle>
          <a:p>
            <a:pPr algn="ctr"/>
            <a:fld id="{57528AF8-6FA6-4786-A148-BAB2A92A1A50}" type="slidenum">
              <a:rPr lang="en-US" smtClean="0"/>
              <a:pPr algn="ctr"/>
              <a:t>‹#›</a:t>
            </a:fld>
            <a:endParaRPr lang="en-US" dirty="0"/>
          </a:p>
        </p:txBody>
      </p:sp>
    </p:spTree>
    <p:extLst>
      <p:ext uri="{BB962C8B-B14F-4D97-AF65-F5344CB8AC3E}">
        <p14:creationId xmlns:p14="http://schemas.microsoft.com/office/powerpoint/2010/main" val="13921271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hart Placeholder 2"/>
          <p:cNvSpPr>
            <a:spLocks noGrp="1"/>
          </p:cNvSpPr>
          <p:nvPr>
            <p:ph type="chart" idx="1"/>
          </p:nvPr>
        </p:nvSpPr>
        <p:spPr>
          <a:xfrm>
            <a:off x="457200" y="1600200"/>
            <a:ext cx="8229600" cy="4525963"/>
          </a:xfrm>
        </p:spPr>
        <p:txBody>
          <a:bodyPr/>
          <a:lstStyle/>
          <a:p>
            <a:pPr lvl="0"/>
            <a:endParaRPr lang="en-US" noProof="0"/>
          </a:p>
        </p:txBody>
      </p:sp>
      <p:sp>
        <p:nvSpPr>
          <p:cNvPr id="4" name="Rectangle 4"/>
          <p:cNvSpPr>
            <a:spLocks noGrp="1" noChangeArrowheads="1"/>
          </p:cNvSpPr>
          <p:nvPr>
            <p:ph type="dt" sz="half" idx="10"/>
          </p:nvPr>
        </p:nvSpPr>
        <p:spPr>
          <a:xfrm>
            <a:off x="457200" y="6356350"/>
            <a:ext cx="2133600" cy="365125"/>
          </a:xfrm>
          <a:prstGeom prst="rect">
            <a:avLst/>
          </a:prstGeom>
          <a:ln/>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3124200" y="6356350"/>
            <a:ext cx="2895600" cy="365125"/>
          </a:xfrm>
          <a:prstGeom prst="rect">
            <a:avLst/>
          </a:prstGeom>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C6ED20B-C646-45C7-A252-63D34B06C0EC}" type="slidenum">
              <a:rPr lang="en-US"/>
              <a:pPr>
                <a:defRPr/>
              </a:pPr>
              <a:t>‹#›</a:t>
            </a:fld>
            <a:endParaRPr lang="en-US"/>
          </a:p>
        </p:txBody>
      </p:sp>
    </p:spTree>
    <p:extLst>
      <p:ext uri="{BB962C8B-B14F-4D97-AF65-F5344CB8AC3E}">
        <p14:creationId xmlns:p14="http://schemas.microsoft.com/office/powerpoint/2010/main" val="10252454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31275130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1C0226"/>
                </a:solidFill>
              </a:defRPr>
            </a:lvl1pPr>
          </a:lstStyle>
          <a:p>
            <a:r>
              <a:rPr lang="en-US" dirty="0"/>
              <a:t>Click to edit Master title style</a:t>
            </a:r>
          </a:p>
        </p:txBody>
      </p:sp>
      <p:sp>
        <p:nvSpPr>
          <p:cNvPr id="3" name="Content Placeholder 2"/>
          <p:cNvSpPr>
            <a:spLocks noGrp="1"/>
          </p:cNvSpPr>
          <p:nvPr>
            <p:ph idx="1"/>
          </p:nvPr>
        </p:nvSpPr>
        <p:spPr/>
        <p:txBody>
          <a:bodyPr/>
          <a:lstStyle>
            <a:lvl1pPr>
              <a:defRPr>
                <a:solidFill>
                  <a:srgbClr val="1C0226"/>
                </a:solidFill>
              </a:defRPr>
            </a:lvl1pPr>
            <a:lvl2pPr>
              <a:defRPr>
                <a:solidFill>
                  <a:srgbClr val="1C0226"/>
                </a:solidFill>
              </a:defRPr>
            </a:lvl2pPr>
            <a:lvl3pPr>
              <a:defRPr>
                <a:solidFill>
                  <a:srgbClr val="1C0226"/>
                </a:solidFill>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423077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2008116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95400" y="1981200"/>
            <a:ext cx="3505200" cy="381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53000" y="1981200"/>
            <a:ext cx="3505200" cy="381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p:ph type="sldNum" sz="quarter" idx="4"/>
          </p:nvPr>
        </p:nvSpPr>
        <p:spPr>
          <a:xfrm>
            <a:off x="0" y="6492875"/>
            <a:ext cx="329184" cy="365125"/>
          </a:xfrm>
          <a:prstGeom prst="rect">
            <a:avLst/>
          </a:prstGeom>
        </p:spPr>
        <p:txBody>
          <a:bodyPr vert="horz" lIns="0" tIns="45720" rIns="0" bIns="45720" rtlCol="0" anchor="ctr"/>
          <a:lstStyle>
            <a:lvl1pPr algn="r">
              <a:defRPr sz="900" b="1">
                <a:solidFill>
                  <a:schemeClr val="bg1"/>
                </a:solidFill>
                <a:latin typeface="+mn-lt"/>
              </a:defRPr>
            </a:lvl1pPr>
          </a:lstStyle>
          <a:p>
            <a:pPr algn="ctr"/>
            <a:fld id="{57528AF8-6FA6-4786-A148-BAB2A92A1A50}" type="slidenum">
              <a:rPr lang="en-US" smtClean="0">
                <a:solidFill>
                  <a:srgbClr val="FFFFFF"/>
                </a:solidFill>
              </a:rPr>
              <a:pPr algn="ctr"/>
              <a:t>‹#›</a:t>
            </a:fld>
            <a:endParaRPr lang="en-US" dirty="0">
              <a:solidFill>
                <a:srgbClr val="FFFFFF"/>
              </a:solidFill>
            </a:endParaRPr>
          </a:p>
        </p:txBody>
      </p:sp>
    </p:spTree>
    <p:extLst>
      <p:ext uri="{BB962C8B-B14F-4D97-AF65-F5344CB8AC3E}">
        <p14:creationId xmlns:p14="http://schemas.microsoft.com/office/powerpoint/2010/main" val="17229524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363286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4862536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Slide Number Placeholder 5"/>
          <p:cNvSpPr>
            <a:spLocks noGrp="1"/>
          </p:cNvSpPr>
          <p:nvPr>
            <p:ph type="sldNum" sz="quarter" idx="4"/>
          </p:nvPr>
        </p:nvSpPr>
        <p:spPr>
          <a:xfrm>
            <a:off x="0" y="6492875"/>
            <a:ext cx="329184" cy="365125"/>
          </a:xfrm>
          <a:prstGeom prst="rect">
            <a:avLst/>
          </a:prstGeom>
        </p:spPr>
        <p:txBody>
          <a:bodyPr vert="horz" lIns="0" tIns="45720" rIns="0" bIns="45720" rtlCol="0" anchor="ctr"/>
          <a:lstStyle>
            <a:lvl1pPr algn="r">
              <a:defRPr sz="900" b="1">
                <a:solidFill>
                  <a:schemeClr val="bg1"/>
                </a:solidFill>
                <a:latin typeface="+mn-lt"/>
              </a:defRPr>
            </a:lvl1pPr>
          </a:lstStyle>
          <a:p>
            <a:pPr algn="ctr"/>
            <a:fld id="{57528AF8-6FA6-4786-A148-BAB2A92A1A50}" type="slidenum">
              <a:rPr lang="en-US" smtClean="0"/>
              <a:pPr algn="ctr"/>
              <a:t>‹#›</a:t>
            </a:fld>
            <a:endParaRPr lang="en-US" dirty="0"/>
          </a:p>
        </p:txBody>
      </p:sp>
    </p:spTree>
    <p:extLst>
      <p:ext uri="{BB962C8B-B14F-4D97-AF65-F5344CB8AC3E}">
        <p14:creationId xmlns:p14="http://schemas.microsoft.com/office/powerpoint/2010/main" val="26511755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968947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3212721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0073643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844033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609600"/>
            <a:ext cx="1790700" cy="5181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95400" y="609600"/>
            <a:ext cx="5219700" cy="5181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206590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1C0226"/>
                </a:solidFill>
              </a:defRPr>
            </a:lvl1pPr>
          </a:lstStyle>
          <a:p>
            <a:r>
              <a:rPr lang="en-US" dirty="0"/>
              <a:t>Click to edit Master title style</a:t>
            </a:r>
          </a:p>
        </p:txBody>
      </p:sp>
      <p:sp>
        <p:nvSpPr>
          <p:cNvPr id="3" name="Content Placeholder 2"/>
          <p:cNvSpPr>
            <a:spLocks noGrp="1"/>
          </p:cNvSpPr>
          <p:nvPr>
            <p:ph idx="1"/>
          </p:nvPr>
        </p:nvSpPr>
        <p:spPr/>
        <p:txBody>
          <a:bodyPr/>
          <a:lstStyle>
            <a:lvl1pPr>
              <a:defRPr>
                <a:solidFill>
                  <a:srgbClr val="1C0226"/>
                </a:solidFill>
              </a:defRPr>
            </a:lvl1pPr>
            <a:lvl2pPr>
              <a:defRPr>
                <a:solidFill>
                  <a:srgbClr val="1C0226"/>
                </a:solidFill>
              </a:defRPr>
            </a:lvl2pPr>
            <a:lvl3pPr>
              <a:defRPr>
                <a:solidFill>
                  <a:srgbClr val="1C0226"/>
                </a:solidFill>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p:cNvSpPr>
            <a:spLocks noGrp="1"/>
          </p:cNvSpPr>
          <p:nvPr>
            <p:ph type="sldNum" sz="quarter" idx="4"/>
          </p:nvPr>
        </p:nvSpPr>
        <p:spPr>
          <a:xfrm>
            <a:off x="0" y="6492875"/>
            <a:ext cx="329184" cy="365125"/>
          </a:xfrm>
          <a:prstGeom prst="rect">
            <a:avLst/>
          </a:prstGeom>
        </p:spPr>
        <p:txBody>
          <a:bodyPr vert="horz" lIns="0" tIns="45720" rIns="0" bIns="45720" rtlCol="0" anchor="ctr"/>
          <a:lstStyle>
            <a:lvl1pPr algn="r">
              <a:defRPr sz="900" b="1">
                <a:solidFill>
                  <a:schemeClr val="bg1"/>
                </a:solidFill>
                <a:latin typeface="+mn-lt"/>
              </a:defRPr>
            </a:lvl1pPr>
          </a:lstStyle>
          <a:p>
            <a:pPr algn="ctr"/>
            <a:fld id="{57528AF8-6FA6-4786-A148-BAB2A92A1A50}" type="slidenum">
              <a:rPr lang="en-US" smtClean="0"/>
              <a:pPr algn="ctr"/>
              <a:t>‹#›</a:t>
            </a:fld>
            <a:endParaRPr lang="en-US" dirty="0"/>
          </a:p>
        </p:txBody>
      </p:sp>
    </p:spTree>
    <p:extLst>
      <p:ext uri="{BB962C8B-B14F-4D97-AF65-F5344CB8AC3E}">
        <p14:creationId xmlns:p14="http://schemas.microsoft.com/office/powerpoint/2010/main" val="19621928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5"/>
          <p:cNvSpPr>
            <a:spLocks noGrp="1"/>
          </p:cNvSpPr>
          <p:nvPr>
            <p:ph type="sldNum" sz="quarter" idx="4"/>
          </p:nvPr>
        </p:nvSpPr>
        <p:spPr>
          <a:xfrm>
            <a:off x="0" y="6492875"/>
            <a:ext cx="329184" cy="365125"/>
          </a:xfrm>
          <a:prstGeom prst="rect">
            <a:avLst/>
          </a:prstGeom>
        </p:spPr>
        <p:txBody>
          <a:bodyPr vert="horz" lIns="0" tIns="45720" rIns="0" bIns="45720" rtlCol="0" anchor="ctr"/>
          <a:lstStyle>
            <a:lvl1pPr algn="r">
              <a:defRPr sz="900" b="1">
                <a:solidFill>
                  <a:schemeClr val="bg1"/>
                </a:solidFill>
                <a:latin typeface="+mn-lt"/>
              </a:defRPr>
            </a:lvl1pPr>
          </a:lstStyle>
          <a:p>
            <a:pPr algn="ctr"/>
            <a:fld id="{57528AF8-6FA6-4786-A148-BAB2A92A1A50}" type="slidenum">
              <a:rPr lang="en-US" smtClean="0"/>
              <a:pPr algn="ctr"/>
              <a:t>‹#›</a:t>
            </a:fld>
            <a:endParaRPr lang="en-US" dirty="0"/>
          </a:p>
        </p:txBody>
      </p:sp>
    </p:spTree>
    <p:extLst>
      <p:ext uri="{BB962C8B-B14F-4D97-AF65-F5344CB8AC3E}">
        <p14:creationId xmlns:p14="http://schemas.microsoft.com/office/powerpoint/2010/main" val="40254265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95400" y="1981200"/>
            <a:ext cx="3505200" cy="381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53000" y="1981200"/>
            <a:ext cx="3505200" cy="381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p:ph type="sldNum" sz="quarter" idx="4"/>
          </p:nvPr>
        </p:nvSpPr>
        <p:spPr>
          <a:xfrm>
            <a:off x="0" y="6492875"/>
            <a:ext cx="329184" cy="365125"/>
          </a:xfrm>
          <a:prstGeom prst="rect">
            <a:avLst/>
          </a:prstGeom>
        </p:spPr>
        <p:txBody>
          <a:bodyPr vert="horz" lIns="0" tIns="45720" rIns="0" bIns="45720" rtlCol="0" anchor="ctr"/>
          <a:lstStyle>
            <a:lvl1pPr algn="r">
              <a:defRPr sz="900" b="1">
                <a:solidFill>
                  <a:schemeClr val="bg1"/>
                </a:solidFill>
                <a:latin typeface="+mn-lt"/>
              </a:defRPr>
            </a:lvl1pPr>
          </a:lstStyle>
          <a:p>
            <a:pPr algn="ctr"/>
            <a:fld id="{57528AF8-6FA6-4786-A148-BAB2A92A1A50}" type="slidenum">
              <a:rPr lang="en-US" smtClean="0"/>
              <a:pPr algn="ctr"/>
              <a:t>‹#›</a:t>
            </a:fld>
            <a:endParaRPr lang="en-US" dirty="0"/>
          </a:p>
        </p:txBody>
      </p:sp>
    </p:spTree>
    <p:extLst>
      <p:ext uri="{BB962C8B-B14F-4D97-AF65-F5344CB8AC3E}">
        <p14:creationId xmlns:p14="http://schemas.microsoft.com/office/powerpoint/2010/main" val="25126830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10"/>
          </p:nvPr>
        </p:nvSpPr>
        <p:spPr>
          <a:xfrm>
            <a:off x="0" y="6492875"/>
            <a:ext cx="329184" cy="365125"/>
          </a:xfrm>
          <a:prstGeom prst="rect">
            <a:avLst/>
          </a:prstGeom>
        </p:spPr>
        <p:txBody>
          <a:bodyPr vert="horz" lIns="0" tIns="45720" rIns="0" bIns="45720" rtlCol="0" anchor="ctr"/>
          <a:lstStyle>
            <a:lvl1pPr algn="r">
              <a:defRPr sz="900" b="1">
                <a:solidFill>
                  <a:schemeClr val="bg1"/>
                </a:solidFill>
                <a:latin typeface="+mn-lt"/>
              </a:defRPr>
            </a:lvl1pPr>
          </a:lstStyle>
          <a:p>
            <a:pPr algn="ctr"/>
            <a:fld id="{57528AF8-6FA6-4786-A148-BAB2A92A1A50}" type="slidenum">
              <a:rPr lang="en-US" smtClean="0"/>
              <a:pPr algn="ctr"/>
              <a:t>‹#›</a:t>
            </a:fld>
            <a:endParaRPr lang="en-US" dirty="0"/>
          </a:p>
        </p:txBody>
      </p:sp>
    </p:spTree>
    <p:extLst>
      <p:ext uri="{BB962C8B-B14F-4D97-AF65-F5344CB8AC3E}">
        <p14:creationId xmlns:p14="http://schemas.microsoft.com/office/powerpoint/2010/main" val="28444194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5"/>
          <p:cNvSpPr>
            <a:spLocks noGrp="1"/>
          </p:cNvSpPr>
          <p:nvPr>
            <p:ph type="sldNum" sz="quarter" idx="4"/>
          </p:nvPr>
        </p:nvSpPr>
        <p:spPr>
          <a:xfrm>
            <a:off x="0" y="6492875"/>
            <a:ext cx="329184" cy="365125"/>
          </a:xfrm>
          <a:prstGeom prst="rect">
            <a:avLst/>
          </a:prstGeom>
        </p:spPr>
        <p:txBody>
          <a:bodyPr vert="horz" lIns="0" tIns="45720" rIns="0" bIns="45720" rtlCol="0" anchor="ctr"/>
          <a:lstStyle>
            <a:lvl1pPr algn="r">
              <a:defRPr sz="900" b="1">
                <a:solidFill>
                  <a:schemeClr val="bg1"/>
                </a:solidFill>
                <a:latin typeface="+mn-lt"/>
              </a:defRPr>
            </a:lvl1pPr>
          </a:lstStyle>
          <a:p>
            <a:pPr algn="ctr"/>
            <a:fld id="{57528AF8-6FA6-4786-A148-BAB2A92A1A50}" type="slidenum">
              <a:rPr lang="en-US" smtClean="0"/>
              <a:pPr algn="ctr"/>
              <a:t>‹#›</a:t>
            </a:fld>
            <a:endParaRPr lang="en-US" dirty="0"/>
          </a:p>
        </p:txBody>
      </p:sp>
    </p:spTree>
    <p:extLst>
      <p:ext uri="{BB962C8B-B14F-4D97-AF65-F5344CB8AC3E}">
        <p14:creationId xmlns:p14="http://schemas.microsoft.com/office/powerpoint/2010/main" val="237336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4"/>
          </p:nvPr>
        </p:nvSpPr>
        <p:spPr>
          <a:xfrm>
            <a:off x="0" y="6492875"/>
            <a:ext cx="329184" cy="365125"/>
          </a:xfrm>
          <a:prstGeom prst="rect">
            <a:avLst/>
          </a:prstGeom>
        </p:spPr>
        <p:txBody>
          <a:bodyPr vert="horz" lIns="0" tIns="45720" rIns="0" bIns="45720" rtlCol="0" anchor="ctr"/>
          <a:lstStyle>
            <a:lvl1pPr algn="r">
              <a:defRPr sz="900" b="1">
                <a:solidFill>
                  <a:schemeClr val="bg1"/>
                </a:solidFill>
                <a:latin typeface="+mn-lt"/>
              </a:defRPr>
            </a:lvl1pPr>
          </a:lstStyle>
          <a:p>
            <a:pPr algn="ctr"/>
            <a:fld id="{57528AF8-6FA6-4786-A148-BAB2A92A1A50}" type="slidenum">
              <a:rPr lang="en-US" smtClean="0"/>
              <a:pPr algn="ctr"/>
              <a:t>‹#›</a:t>
            </a:fld>
            <a:endParaRPr lang="en-US" dirty="0"/>
          </a:p>
        </p:txBody>
      </p:sp>
    </p:spTree>
    <p:extLst>
      <p:ext uri="{BB962C8B-B14F-4D97-AF65-F5344CB8AC3E}">
        <p14:creationId xmlns:p14="http://schemas.microsoft.com/office/powerpoint/2010/main" val="33458158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5"/>
          <p:cNvSpPr>
            <a:spLocks noGrp="1"/>
          </p:cNvSpPr>
          <p:nvPr>
            <p:ph type="sldNum" sz="quarter" idx="4"/>
          </p:nvPr>
        </p:nvSpPr>
        <p:spPr>
          <a:xfrm>
            <a:off x="0" y="6492875"/>
            <a:ext cx="329184" cy="365125"/>
          </a:xfrm>
          <a:prstGeom prst="rect">
            <a:avLst/>
          </a:prstGeom>
        </p:spPr>
        <p:txBody>
          <a:bodyPr vert="horz" lIns="0" tIns="45720" rIns="0" bIns="45720" rtlCol="0" anchor="ctr"/>
          <a:lstStyle>
            <a:lvl1pPr algn="r">
              <a:defRPr sz="900" b="1">
                <a:solidFill>
                  <a:schemeClr val="bg1"/>
                </a:solidFill>
                <a:latin typeface="+mn-lt"/>
              </a:defRPr>
            </a:lvl1pPr>
          </a:lstStyle>
          <a:p>
            <a:pPr algn="ctr"/>
            <a:fld id="{57528AF8-6FA6-4786-A148-BAB2A92A1A50}" type="slidenum">
              <a:rPr lang="en-US" smtClean="0"/>
              <a:pPr algn="ctr"/>
              <a:t>‹#›</a:t>
            </a:fld>
            <a:endParaRPr lang="en-US" dirty="0"/>
          </a:p>
        </p:txBody>
      </p:sp>
    </p:spTree>
    <p:extLst>
      <p:ext uri="{BB962C8B-B14F-4D97-AF65-F5344CB8AC3E}">
        <p14:creationId xmlns:p14="http://schemas.microsoft.com/office/powerpoint/2010/main" val="20733272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2.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
          <p:cNvPicPr>
            <a:picLocks noChangeAspect="1"/>
          </p:cNvPicPr>
          <p:nvPr userDrawn="1"/>
        </p:nvPicPr>
        <p:blipFill>
          <a:blip r:embed="rId15" cstate="email">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914400" y="609600"/>
            <a:ext cx="71628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Rectangle 3"/>
          <p:cNvSpPr>
            <a:spLocks noGrp="1" noChangeArrowheads="1"/>
          </p:cNvSpPr>
          <p:nvPr>
            <p:ph type="body" idx="1"/>
          </p:nvPr>
        </p:nvSpPr>
        <p:spPr bwMode="auto">
          <a:xfrm>
            <a:off x="914400" y="1981200"/>
            <a:ext cx="7162800" cy="381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5" name="Slide Number Placeholder 5"/>
          <p:cNvSpPr>
            <a:spLocks noGrp="1"/>
          </p:cNvSpPr>
          <p:nvPr>
            <p:ph type="sldNum" sz="quarter" idx="4"/>
          </p:nvPr>
        </p:nvSpPr>
        <p:spPr>
          <a:xfrm>
            <a:off x="0" y="6492875"/>
            <a:ext cx="329184" cy="365125"/>
          </a:xfrm>
          <a:prstGeom prst="rect">
            <a:avLst/>
          </a:prstGeom>
        </p:spPr>
        <p:txBody>
          <a:bodyPr vert="horz" lIns="0" tIns="45720" rIns="0" bIns="45720" rtlCol="0" anchor="ctr"/>
          <a:lstStyle>
            <a:lvl1pPr algn="r">
              <a:defRPr sz="900" b="1">
                <a:solidFill>
                  <a:schemeClr val="bg1"/>
                </a:solidFill>
                <a:latin typeface="+mn-lt"/>
              </a:defRPr>
            </a:lvl1pPr>
          </a:lstStyle>
          <a:p>
            <a:pPr algn="ctr"/>
            <a:fld id="{57528AF8-6FA6-4786-A148-BAB2A92A1A50}" type="slidenum">
              <a:rPr lang="en-US" smtClean="0"/>
              <a:pPr algn="ctr"/>
              <a:t>‹#›</a:t>
            </a:fld>
            <a:endParaRPr lang="en-US" dirty="0"/>
          </a:p>
        </p:txBody>
      </p:sp>
    </p:spTree>
  </p:cSld>
  <p:clrMap bg1="lt1" tx1="dk1" bg2="lt2" tx2="dk2" accent1="accent1" accent2="accent2" accent3="accent3" accent4="accent4" accent5="accent5" accent6="accent6" hlink="hlink" folHlink="folHlink"/>
  <p:sldLayoutIdLst>
    <p:sldLayoutId id="2147483947" r:id="rId1"/>
    <p:sldLayoutId id="2147483969" r:id="rId2"/>
    <p:sldLayoutId id="2147483948" r:id="rId3"/>
    <p:sldLayoutId id="2147483949" r:id="rId4"/>
    <p:sldLayoutId id="2147483950" r:id="rId5"/>
    <p:sldLayoutId id="2147483951" r:id="rId6"/>
    <p:sldLayoutId id="2147483952" r:id="rId7"/>
    <p:sldLayoutId id="2147483953" r:id="rId8"/>
    <p:sldLayoutId id="2147483954" r:id="rId9"/>
    <p:sldLayoutId id="2147483955" r:id="rId10"/>
    <p:sldLayoutId id="2147483956" r:id="rId11"/>
    <p:sldLayoutId id="2147483957" r:id="rId12"/>
    <p:sldLayoutId id="2147483982" r:id="rId13"/>
  </p:sldLayoutIdLst>
  <p:txStyles>
    <p:titleStyle>
      <a:lvl1pPr algn="l" rtl="0" eaLnBrk="0" fontAlgn="base" hangingPunct="0">
        <a:spcBef>
          <a:spcPct val="0"/>
        </a:spcBef>
        <a:spcAft>
          <a:spcPct val="0"/>
        </a:spcAft>
        <a:defRPr sz="2600">
          <a:solidFill>
            <a:srgbClr val="695E4A"/>
          </a:solidFill>
          <a:latin typeface="+mj-lt"/>
          <a:ea typeface="ＭＳ Ｐゴシック" charset="0"/>
          <a:cs typeface="+mj-cs"/>
        </a:defRPr>
      </a:lvl1pPr>
      <a:lvl2pPr algn="l" rtl="0" eaLnBrk="0" fontAlgn="base" hangingPunct="0">
        <a:spcBef>
          <a:spcPct val="0"/>
        </a:spcBef>
        <a:spcAft>
          <a:spcPct val="0"/>
        </a:spcAft>
        <a:defRPr sz="2600">
          <a:solidFill>
            <a:srgbClr val="695E4A"/>
          </a:solidFill>
          <a:latin typeface="Verdana" pitchFamily="34" charset="0"/>
          <a:ea typeface="ＭＳ Ｐゴシック" charset="0"/>
          <a:cs typeface="Arial Unicode MS" pitchFamily="34" charset="-128"/>
        </a:defRPr>
      </a:lvl2pPr>
      <a:lvl3pPr algn="l" rtl="0" eaLnBrk="0" fontAlgn="base" hangingPunct="0">
        <a:spcBef>
          <a:spcPct val="0"/>
        </a:spcBef>
        <a:spcAft>
          <a:spcPct val="0"/>
        </a:spcAft>
        <a:defRPr sz="2600">
          <a:solidFill>
            <a:srgbClr val="695E4A"/>
          </a:solidFill>
          <a:latin typeface="Verdana" pitchFamily="34" charset="0"/>
          <a:ea typeface="ＭＳ Ｐゴシック" charset="0"/>
          <a:cs typeface="Arial Unicode MS" pitchFamily="34" charset="-128"/>
        </a:defRPr>
      </a:lvl3pPr>
      <a:lvl4pPr algn="l" rtl="0" eaLnBrk="0" fontAlgn="base" hangingPunct="0">
        <a:spcBef>
          <a:spcPct val="0"/>
        </a:spcBef>
        <a:spcAft>
          <a:spcPct val="0"/>
        </a:spcAft>
        <a:defRPr sz="2600">
          <a:solidFill>
            <a:srgbClr val="695E4A"/>
          </a:solidFill>
          <a:latin typeface="Verdana" pitchFamily="34" charset="0"/>
          <a:ea typeface="ＭＳ Ｐゴシック" charset="0"/>
          <a:cs typeface="Arial Unicode MS" pitchFamily="34" charset="-128"/>
        </a:defRPr>
      </a:lvl4pPr>
      <a:lvl5pPr algn="l" rtl="0" eaLnBrk="0" fontAlgn="base" hangingPunct="0">
        <a:spcBef>
          <a:spcPct val="0"/>
        </a:spcBef>
        <a:spcAft>
          <a:spcPct val="0"/>
        </a:spcAft>
        <a:defRPr sz="2600">
          <a:solidFill>
            <a:srgbClr val="695E4A"/>
          </a:solidFill>
          <a:latin typeface="Verdana" pitchFamily="34" charset="0"/>
          <a:ea typeface="ＭＳ Ｐゴシック" charset="0"/>
          <a:cs typeface="Arial Unicode MS" pitchFamily="34" charset="-128"/>
        </a:defRPr>
      </a:lvl5pPr>
      <a:lvl6pPr marL="457200" algn="l" rtl="0" fontAlgn="base">
        <a:spcBef>
          <a:spcPct val="0"/>
        </a:spcBef>
        <a:spcAft>
          <a:spcPct val="0"/>
        </a:spcAft>
        <a:defRPr sz="2600">
          <a:solidFill>
            <a:srgbClr val="695E4A"/>
          </a:solidFill>
          <a:latin typeface="Verdana" pitchFamily="34" charset="0"/>
          <a:ea typeface="Arial Unicode MS" pitchFamily="34" charset="-128"/>
          <a:cs typeface="Arial Unicode MS" pitchFamily="34" charset="-128"/>
        </a:defRPr>
      </a:lvl6pPr>
      <a:lvl7pPr marL="914400" algn="l" rtl="0" fontAlgn="base">
        <a:spcBef>
          <a:spcPct val="0"/>
        </a:spcBef>
        <a:spcAft>
          <a:spcPct val="0"/>
        </a:spcAft>
        <a:defRPr sz="2600">
          <a:solidFill>
            <a:srgbClr val="695E4A"/>
          </a:solidFill>
          <a:latin typeface="Verdana" pitchFamily="34" charset="0"/>
          <a:ea typeface="Arial Unicode MS" pitchFamily="34" charset="-128"/>
          <a:cs typeface="Arial Unicode MS" pitchFamily="34" charset="-128"/>
        </a:defRPr>
      </a:lvl7pPr>
      <a:lvl8pPr marL="1371600" algn="l" rtl="0" fontAlgn="base">
        <a:spcBef>
          <a:spcPct val="0"/>
        </a:spcBef>
        <a:spcAft>
          <a:spcPct val="0"/>
        </a:spcAft>
        <a:defRPr sz="2600">
          <a:solidFill>
            <a:srgbClr val="695E4A"/>
          </a:solidFill>
          <a:latin typeface="Verdana" pitchFamily="34" charset="0"/>
          <a:ea typeface="Arial Unicode MS" pitchFamily="34" charset="-128"/>
          <a:cs typeface="Arial Unicode MS" pitchFamily="34" charset="-128"/>
        </a:defRPr>
      </a:lvl8pPr>
      <a:lvl9pPr marL="1828800" algn="l" rtl="0" fontAlgn="base">
        <a:spcBef>
          <a:spcPct val="0"/>
        </a:spcBef>
        <a:spcAft>
          <a:spcPct val="0"/>
        </a:spcAft>
        <a:defRPr sz="2600">
          <a:solidFill>
            <a:srgbClr val="695E4A"/>
          </a:solidFill>
          <a:latin typeface="Verdana" pitchFamily="34" charset="0"/>
          <a:ea typeface="Arial Unicode MS" pitchFamily="34" charset="-128"/>
          <a:cs typeface="Arial Unicode MS" pitchFamily="34" charset="-128"/>
        </a:defRPr>
      </a:lvl9pPr>
    </p:titleStyle>
    <p:bodyStyle>
      <a:lvl1pPr marL="342900" indent="-342900" algn="l" rtl="0" eaLnBrk="0" fontAlgn="base" hangingPunct="0">
        <a:spcBef>
          <a:spcPct val="20000"/>
        </a:spcBef>
        <a:spcAft>
          <a:spcPct val="0"/>
        </a:spcAft>
        <a:defRPr>
          <a:solidFill>
            <a:srgbClr val="887E6F"/>
          </a:solidFill>
          <a:latin typeface="+mn-lt"/>
          <a:ea typeface="+mn-ea"/>
          <a:cs typeface="+mn-cs"/>
        </a:defRPr>
      </a:lvl1pPr>
      <a:lvl2pPr marL="742950" indent="-285750" algn="l" rtl="0" eaLnBrk="0" fontAlgn="base" hangingPunct="0">
        <a:spcBef>
          <a:spcPct val="20000"/>
        </a:spcBef>
        <a:spcAft>
          <a:spcPct val="0"/>
        </a:spcAft>
        <a:buChar char="•"/>
        <a:defRPr sz="1600">
          <a:solidFill>
            <a:srgbClr val="887E6F"/>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1400">
          <a:solidFill>
            <a:srgbClr val="887E6F"/>
          </a:solidFill>
          <a:latin typeface="+mn-lt"/>
          <a:ea typeface="+mn-ea"/>
          <a:cs typeface="+mn-cs"/>
        </a:defRPr>
      </a:lvl3pPr>
      <a:lvl4pPr marL="1600200" indent="-228600" algn="l" rtl="0" eaLnBrk="0" fontAlgn="base" hangingPunct="0">
        <a:spcBef>
          <a:spcPct val="20000"/>
        </a:spcBef>
        <a:spcAft>
          <a:spcPct val="0"/>
        </a:spcAft>
        <a:defRPr sz="2000">
          <a:solidFill>
            <a:schemeClr val="tx1"/>
          </a:solidFill>
          <a:latin typeface="Arial" charset="0"/>
          <a:ea typeface="ＭＳ Ｐゴシック" pitchFamily="34" charset="-128"/>
          <a:cs typeface="+mn-cs"/>
        </a:defRPr>
      </a:lvl4pPr>
      <a:lvl5pPr marL="2057400" indent="-228600" algn="l" rtl="0" eaLnBrk="0" fontAlgn="base" hangingPunct="0">
        <a:spcBef>
          <a:spcPct val="20000"/>
        </a:spcBef>
        <a:spcAft>
          <a:spcPct val="0"/>
        </a:spcAft>
        <a:buChar char="»"/>
        <a:defRPr sz="2000">
          <a:solidFill>
            <a:schemeClr val="tx1"/>
          </a:solidFill>
          <a:latin typeface="Arial" charset="0"/>
          <a:ea typeface="ＭＳ Ｐゴシック" pitchFamily="34" charset="-128"/>
          <a:cs typeface="+mn-cs"/>
        </a:defRPr>
      </a:lvl5pPr>
      <a:lvl6pPr marL="2514600" indent="-228600" algn="l" rtl="0" fontAlgn="base">
        <a:spcBef>
          <a:spcPct val="20000"/>
        </a:spcBef>
        <a:spcAft>
          <a:spcPct val="0"/>
        </a:spcAft>
        <a:buChar char="»"/>
        <a:defRPr sz="2000">
          <a:solidFill>
            <a:schemeClr val="tx1"/>
          </a:solidFill>
          <a:latin typeface="Arial" charset="0"/>
          <a:ea typeface="ＭＳ Ｐゴシック" pitchFamily="34" charset="-128"/>
          <a:cs typeface="+mn-cs"/>
        </a:defRPr>
      </a:lvl6pPr>
      <a:lvl7pPr marL="2971800" indent="-228600" algn="l" rtl="0" fontAlgn="base">
        <a:spcBef>
          <a:spcPct val="20000"/>
        </a:spcBef>
        <a:spcAft>
          <a:spcPct val="0"/>
        </a:spcAft>
        <a:buChar char="»"/>
        <a:defRPr sz="2000">
          <a:solidFill>
            <a:schemeClr val="tx1"/>
          </a:solidFill>
          <a:latin typeface="Arial" charset="0"/>
          <a:ea typeface="ＭＳ Ｐゴシック" pitchFamily="34" charset="-128"/>
          <a:cs typeface="+mn-cs"/>
        </a:defRPr>
      </a:lvl7pPr>
      <a:lvl8pPr marL="3429000" indent="-228600" algn="l" rtl="0" fontAlgn="base">
        <a:spcBef>
          <a:spcPct val="20000"/>
        </a:spcBef>
        <a:spcAft>
          <a:spcPct val="0"/>
        </a:spcAft>
        <a:buChar char="»"/>
        <a:defRPr sz="2000">
          <a:solidFill>
            <a:schemeClr val="tx1"/>
          </a:solidFill>
          <a:latin typeface="Arial" charset="0"/>
          <a:ea typeface="ＭＳ Ｐゴシック" pitchFamily="34" charset="-128"/>
          <a:cs typeface="+mn-cs"/>
        </a:defRPr>
      </a:lvl8pPr>
      <a:lvl9pPr marL="3886200" indent="-228600" algn="l" rtl="0" fontAlgn="base">
        <a:spcBef>
          <a:spcPct val="20000"/>
        </a:spcBef>
        <a:spcAft>
          <a:spcPct val="0"/>
        </a:spcAft>
        <a:buChar char="»"/>
        <a:defRPr sz="2000">
          <a:solidFill>
            <a:schemeClr val="tx1"/>
          </a:solidFill>
          <a:latin typeface="Arial" charset="0"/>
          <a:ea typeface="ＭＳ Ｐゴシック" pitchFamily="34" charset="-128"/>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
          <p:cNvPicPr>
            <a:picLocks noChangeAspect="1"/>
          </p:cNvPicPr>
          <p:nvPr userDrawn="1"/>
        </p:nvPicPr>
        <p:blipFill>
          <a:blip r:embed="rId13" cstate="email">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914400" y="609600"/>
            <a:ext cx="71628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Rectangle 3"/>
          <p:cNvSpPr>
            <a:spLocks noGrp="1" noChangeArrowheads="1"/>
          </p:cNvSpPr>
          <p:nvPr>
            <p:ph type="body" idx="1"/>
          </p:nvPr>
        </p:nvSpPr>
        <p:spPr bwMode="auto">
          <a:xfrm>
            <a:off x="914400" y="1981200"/>
            <a:ext cx="7162800" cy="381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254206221"/>
      </p:ext>
    </p:extLst>
  </p:cSld>
  <p:clrMap bg1="lt1" tx1="dk1" bg2="lt2" tx2="dk2" accent1="accent1" accent2="accent2" accent3="accent3" accent4="accent4" accent5="accent5" accent6="accent6" hlink="hlink" folHlink="folHlink"/>
  <p:sldLayoutIdLst>
    <p:sldLayoutId id="2147483971" r:id="rId1"/>
    <p:sldLayoutId id="2147483972" r:id="rId2"/>
    <p:sldLayoutId id="2147483973" r:id="rId3"/>
    <p:sldLayoutId id="2147483974" r:id="rId4"/>
    <p:sldLayoutId id="2147483975" r:id="rId5"/>
    <p:sldLayoutId id="2147483976" r:id="rId6"/>
    <p:sldLayoutId id="2147483977" r:id="rId7"/>
    <p:sldLayoutId id="2147483978" r:id="rId8"/>
    <p:sldLayoutId id="2147483979" r:id="rId9"/>
    <p:sldLayoutId id="2147483980" r:id="rId10"/>
    <p:sldLayoutId id="2147483981" r:id="rId11"/>
  </p:sldLayoutIdLst>
  <p:txStyles>
    <p:titleStyle>
      <a:lvl1pPr algn="l" rtl="0" eaLnBrk="0" fontAlgn="base" hangingPunct="0">
        <a:spcBef>
          <a:spcPct val="0"/>
        </a:spcBef>
        <a:spcAft>
          <a:spcPct val="0"/>
        </a:spcAft>
        <a:defRPr sz="2600">
          <a:solidFill>
            <a:srgbClr val="695E4A"/>
          </a:solidFill>
          <a:latin typeface="+mj-lt"/>
          <a:ea typeface="ＭＳ Ｐゴシック" charset="0"/>
          <a:cs typeface="+mj-cs"/>
        </a:defRPr>
      </a:lvl1pPr>
      <a:lvl2pPr algn="l" rtl="0" eaLnBrk="0" fontAlgn="base" hangingPunct="0">
        <a:spcBef>
          <a:spcPct val="0"/>
        </a:spcBef>
        <a:spcAft>
          <a:spcPct val="0"/>
        </a:spcAft>
        <a:defRPr sz="2600">
          <a:solidFill>
            <a:srgbClr val="695E4A"/>
          </a:solidFill>
          <a:latin typeface="Verdana" pitchFamily="34" charset="0"/>
          <a:ea typeface="ＭＳ Ｐゴシック" charset="0"/>
          <a:cs typeface="Arial Unicode MS" pitchFamily="34" charset="-128"/>
        </a:defRPr>
      </a:lvl2pPr>
      <a:lvl3pPr algn="l" rtl="0" eaLnBrk="0" fontAlgn="base" hangingPunct="0">
        <a:spcBef>
          <a:spcPct val="0"/>
        </a:spcBef>
        <a:spcAft>
          <a:spcPct val="0"/>
        </a:spcAft>
        <a:defRPr sz="2600">
          <a:solidFill>
            <a:srgbClr val="695E4A"/>
          </a:solidFill>
          <a:latin typeface="Verdana" pitchFamily="34" charset="0"/>
          <a:ea typeface="ＭＳ Ｐゴシック" charset="0"/>
          <a:cs typeface="Arial Unicode MS" pitchFamily="34" charset="-128"/>
        </a:defRPr>
      </a:lvl3pPr>
      <a:lvl4pPr algn="l" rtl="0" eaLnBrk="0" fontAlgn="base" hangingPunct="0">
        <a:spcBef>
          <a:spcPct val="0"/>
        </a:spcBef>
        <a:spcAft>
          <a:spcPct val="0"/>
        </a:spcAft>
        <a:defRPr sz="2600">
          <a:solidFill>
            <a:srgbClr val="695E4A"/>
          </a:solidFill>
          <a:latin typeface="Verdana" pitchFamily="34" charset="0"/>
          <a:ea typeface="ＭＳ Ｐゴシック" charset="0"/>
          <a:cs typeface="Arial Unicode MS" pitchFamily="34" charset="-128"/>
        </a:defRPr>
      </a:lvl4pPr>
      <a:lvl5pPr algn="l" rtl="0" eaLnBrk="0" fontAlgn="base" hangingPunct="0">
        <a:spcBef>
          <a:spcPct val="0"/>
        </a:spcBef>
        <a:spcAft>
          <a:spcPct val="0"/>
        </a:spcAft>
        <a:defRPr sz="2600">
          <a:solidFill>
            <a:srgbClr val="695E4A"/>
          </a:solidFill>
          <a:latin typeface="Verdana" pitchFamily="34" charset="0"/>
          <a:ea typeface="ＭＳ Ｐゴシック" charset="0"/>
          <a:cs typeface="Arial Unicode MS" pitchFamily="34" charset="-128"/>
        </a:defRPr>
      </a:lvl5pPr>
      <a:lvl6pPr marL="457200" algn="l" rtl="0" fontAlgn="base">
        <a:spcBef>
          <a:spcPct val="0"/>
        </a:spcBef>
        <a:spcAft>
          <a:spcPct val="0"/>
        </a:spcAft>
        <a:defRPr sz="2600">
          <a:solidFill>
            <a:srgbClr val="695E4A"/>
          </a:solidFill>
          <a:latin typeface="Verdana" pitchFamily="34" charset="0"/>
          <a:ea typeface="Arial Unicode MS" pitchFamily="34" charset="-128"/>
          <a:cs typeface="Arial Unicode MS" pitchFamily="34" charset="-128"/>
        </a:defRPr>
      </a:lvl6pPr>
      <a:lvl7pPr marL="914400" algn="l" rtl="0" fontAlgn="base">
        <a:spcBef>
          <a:spcPct val="0"/>
        </a:spcBef>
        <a:spcAft>
          <a:spcPct val="0"/>
        </a:spcAft>
        <a:defRPr sz="2600">
          <a:solidFill>
            <a:srgbClr val="695E4A"/>
          </a:solidFill>
          <a:latin typeface="Verdana" pitchFamily="34" charset="0"/>
          <a:ea typeface="Arial Unicode MS" pitchFamily="34" charset="-128"/>
          <a:cs typeface="Arial Unicode MS" pitchFamily="34" charset="-128"/>
        </a:defRPr>
      </a:lvl7pPr>
      <a:lvl8pPr marL="1371600" algn="l" rtl="0" fontAlgn="base">
        <a:spcBef>
          <a:spcPct val="0"/>
        </a:spcBef>
        <a:spcAft>
          <a:spcPct val="0"/>
        </a:spcAft>
        <a:defRPr sz="2600">
          <a:solidFill>
            <a:srgbClr val="695E4A"/>
          </a:solidFill>
          <a:latin typeface="Verdana" pitchFamily="34" charset="0"/>
          <a:ea typeface="Arial Unicode MS" pitchFamily="34" charset="-128"/>
          <a:cs typeface="Arial Unicode MS" pitchFamily="34" charset="-128"/>
        </a:defRPr>
      </a:lvl8pPr>
      <a:lvl9pPr marL="1828800" algn="l" rtl="0" fontAlgn="base">
        <a:spcBef>
          <a:spcPct val="0"/>
        </a:spcBef>
        <a:spcAft>
          <a:spcPct val="0"/>
        </a:spcAft>
        <a:defRPr sz="2600">
          <a:solidFill>
            <a:srgbClr val="695E4A"/>
          </a:solidFill>
          <a:latin typeface="Verdana" pitchFamily="34" charset="0"/>
          <a:ea typeface="Arial Unicode MS" pitchFamily="34" charset="-128"/>
          <a:cs typeface="Arial Unicode MS" pitchFamily="34" charset="-128"/>
        </a:defRPr>
      </a:lvl9pPr>
    </p:titleStyle>
    <p:bodyStyle>
      <a:lvl1pPr marL="342900" indent="-342900" algn="l" rtl="0" eaLnBrk="0" fontAlgn="base" hangingPunct="0">
        <a:spcBef>
          <a:spcPct val="20000"/>
        </a:spcBef>
        <a:spcAft>
          <a:spcPct val="0"/>
        </a:spcAft>
        <a:defRPr>
          <a:solidFill>
            <a:srgbClr val="887E6F"/>
          </a:solidFill>
          <a:latin typeface="+mn-lt"/>
          <a:ea typeface="+mn-ea"/>
          <a:cs typeface="+mn-cs"/>
        </a:defRPr>
      </a:lvl1pPr>
      <a:lvl2pPr marL="742950" indent="-285750" algn="l" rtl="0" eaLnBrk="0" fontAlgn="base" hangingPunct="0">
        <a:spcBef>
          <a:spcPct val="20000"/>
        </a:spcBef>
        <a:spcAft>
          <a:spcPct val="0"/>
        </a:spcAft>
        <a:buChar char="•"/>
        <a:defRPr sz="1600">
          <a:solidFill>
            <a:srgbClr val="887E6F"/>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1400">
          <a:solidFill>
            <a:srgbClr val="887E6F"/>
          </a:solidFill>
          <a:latin typeface="+mn-lt"/>
          <a:ea typeface="+mn-ea"/>
          <a:cs typeface="+mn-cs"/>
        </a:defRPr>
      </a:lvl3pPr>
      <a:lvl4pPr marL="1600200" indent="-228600" algn="l" rtl="0" eaLnBrk="0" fontAlgn="base" hangingPunct="0">
        <a:spcBef>
          <a:spcPct val="20000"/>
        </a:spcBef>
        <a:spcAft>
          <a:spcPct val="0"/>
        </a:spcAft>
        <a:defRPr sz="2000">
          <a:solidFill>
            <a:schemeClr val="tx1"/>
          </a:solidFill>
          <a:latin typeface="Arial" charset="0"/>
          <a:ea typeface="ＭＳ Ｐゴシック" pitchFamily="34" charset="-128"/>
          <a:cs typeface="+mn-cs"/>
        </a:defRPr>
      </a:lvl4pPr>
      <a:lvl5pPr marL="2057400" indent="-228600" algn="l" rtl="0" eaLnBrk="0" fontAlgn="base" hangingPunct="0">
        <a:spcBef>
          <a:spcPct val="20000"/>
        </a:spcBef>
        <a:spcAft>
          <a:spcPct val="0"/>
        </a:spcAft>
        <a:buChar char="»"/>
        <a:defRPr sz="2000">
          <a:solidFill>
            <a:schemeClr val="tx1"/>
          </a:solidFill>
          <a:latin typeface="Arial" charset="0"/>
          <a:ea typeface="ＭＳ Ｐゴシック" pitchFamily="34" charset="-128"/>
          <a:cs typeface="+mn-cs"/>
        </a:defRPr>
      </a:lvl5pPr>
      <a:lvl6pPr marL="2514600" indent="-228600" algn="l" rtl="0" fontAlgn="base">
        <a:spcBef>
          <a:spcPct val="20000"/>
        </a:spcBef>
        <a:spcAft>
          <a:spcPct val="0"/>
        </a:spcAft>
        <a:buChar char="»"/>
        <a:defRPr sz="2000">
          <a:solidFill>
            <a:schemeClr val="tx1"/>
          </a:solidFill>
          <a:latin typeface="Arial" charset="0"/>
          <a:ea typeface="ＭＳ Ｐゴシック" pitchFamily="34" charset="-128"/>
          <a:cs typeface="+mn-cs"/>
        </a:defRPr>
      </a:lvl6pPr>
      <a:lvl7pPr marL="2971800" indent="-228600" algn="l" rtl="0" fontAlgn="base">
        <a:spcBef>
          <a:spcPct val="20000"/>
        </a:spcBef>
        <a:spcAft>
          <a:spcPct val="0"/>
        </a:spcAft>
        <a:buChar char="»"/>
        <a:defRPr sz="2000">
          <a:solidFill>
            <a:schemeClr val="tx1"/>
          </a:solidFill>
          <a:latin typeface="Arial" charset="0"/>
          <a:ea typeface="ＭＳ Ｐゴシック" pitchFamily="34" charset="-128"/>
          <a:cs typeface="+mn-cs"/>
        </a:defRPr>
      </a:lvl7pPr>
      <a:lvl8pPr marL="3429000" indent="-228600" algn="l" rtl="0" fontAlgn="base">
        <a:spcBef>
          <a:spcPct val="20000"/>
        </a:spcBef>
        <a:spcAft>
          <a:spcPct val="0"/>
        </a:spcAft>
        <a:buChar char="»"/>
        <a:defRPr sz="2000">
          <a:solidFill>
            <a:schemeClr val="tx1"/>
          </a:solidFill>
          <a:latin typeface="Arial" charset="0"/>
          <a:ea typeface="ＭＳ Ｐゴシック" pitchFamily="34" charset="-128"/>
          <a:cs typeface="+mn-cs"/>
        </a:defRPr>
      </a:lvl8pPr>
      <a:lvl9pPr marL="3886200" indent="-228600" algn="l" rtl="0" fontAlgn="base">
        <a:spcBef>
          <a:spcPct val="20000"/>
        </a:spcBef>
        <a:spcAft>
          <a:spcPct val="0"/>
        </a:spcAft>
        <a:buChar char="»"/>
        <a:defRPr sz="2000">
          <a:solidFill>
            <a:schemeClr val="tx1"/>
          </a:solidFill>
          <a:latin typeface="Arial" charset="0"/>
          <a:ea typeface="ＭＳ Ｐゴシック" pitchFamily="34" charset="-128"/>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hyperlink" Target="http://www.shocfoundation.org/" TargetMode="External"/><Relationship Id="rId2" Type="http://schemas.openxmlformats.org/officeDocument/2006/relationships/hyperlink" Target="http://www.ovariancancerosw.org/" TargetMode="External"/><Relationship Id="rId1" Type="http://schemas.openxmlformats.org/officeDocument/2006/relationships/slideLayout" Target="../slideLayouts/slideLayout3.xml"/><Relationship Id="rId5" Type="http://schemas.openxmlformats.org/officeDocument/2006/relationships/hyperlink" Target="http://www.nsgc.org/" TargetMode="External"/><Relationship Id="rId4" Type="http://schemas.openxmlformats.org/officeDocument/2006/relationships/hyperlink" Target="http://www.facingourrisk.org/understanding-brca-and-hboc/KNOW-MORE.php"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5.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5.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2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6" name="Rectangle 15"/>
          <p:cNvSpPr>
            <a:spLocks noGrp="1" noChangeArrowheads="1"/>
          </p:cNvSpPr>
          <p:nvPr>
            <p:ph type="ctrTitle"/>
          </p:nvPr>
        </p:nvSpPr>
        <p:spPr>
          <a:xfrm>
            <a:off x="762000" y="2286000"/>
            <a:ext cx="7924800" cy="1219200"/>
          </a:xfrm>
          <a:noFill/>
        </p:spPr>
        <p:txBody>
          <a:bodyPr anchor="b"/>
          <a:lstStyle/>
          <a:p>
            <a:pPr algn="r"/>
            <a:r>
              <a:rPr lang="en-US" sz="48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Verdana"/>
                <a:ea typeface="ＭＳ Ｐゴシック"/>
              </a:rPr>
              <a:t>Annual ovarian </a:t>
            </a:r>
            <a:r>
              <a:rPr lang="en-US" sz="4800" b="1" spc="5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Verdana"/>
                <a:ea typeface="ＭＳ Ｐゴシック"/>
              </a:rPr>
              <a:t>cancer genetics update</a:t>
            </a:r>
            <a:endParaRPr lang="en-US" sz="4800" b="1" spc="50" dirty="0">
              <a:ln w="13500">
                <a:solidFill>
                  <a:srgbClr val="BBE0E3">
                    <a:shade val="2500"/>
                    <a:alpha val="6500"/>
                  </a:srgb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16387" name="Rectangle 21"/>
          <p:cNvSpPr>
            <a:spLocks noChangeArrowheads="1"/>
          </p:cNvSpPr>
          <p:nvPr/>
        </p:nvSpPr>
        <p:spPr bwMode="auto">
          <a:xfrm>
            <a:off x="2400300" y="3505200"/>
            <a:ext cx="6286500" cy="129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p>
            <a:pPr algn="r" eaLnBrk="1" hangingPunct="1">
              <a:lnSpc>
                <a:spcPct val="120000"/>
              </a:lnSpc>
            </a:pPr>
            <a:r>
              <a:rPr lang="en-US" sz="1500" dirty="0">
                <a:solidFill>
                  <a:srgbClr val="FFFFFF"/>
                </a:solidFill>
                <a:latin typeface="Verdana" charset="0"/>
                <a:cs typeface="Arial Unicode MS" charset="0"/>
              </a:rPr>
              <a:t>Ovarian Cancer Alliance Update meeting</a:t>
            </a:r>
          </a:p>
          <a:p>
            <a:pPr algn="r" eaLnBrk="1" hangingPunct="1">
              <a:lnSpc>
                <a:spcPct val="120000"/>
              </a:lnSpc>
            </a:pPr>
            <a:r>
              <a:rPr lang="en-US" sz="1500" dirty="0">
                <a:solidFill>
                  <a:srgbClr val="FFFFFF"/>
                </a:solidFill>
                <a:latin typeface="Verdana"/>
                <a:ea typeface="ＭＳ Ｐゴシック"/>
                <a:cs typeface="Arial Unicode MS"/>
              </a:rPr>
              <a:t>June 23, 2020</a:t>
            </a:r>
          </a:p>
          <a:p>
            <a:pPr algn="r" eaLnBrk="1" hangingPunct="1">
              <a:lnSpc>
                <a:spcPct val="120000"/>
              </a:lnSpc>
            </a:pPr>
            <a:endParaRPr lang="en-US" sz="1500" dirty="0">
              <a:solidFill>
                <a:srgbClr val="FFFFFF"/>
              </a:solidFill>
              <a:latin typeface="Verdana" charset="0"/>
              <a:cs typeface="Arial Unicode MS" charset="0"/>
            </a:endParaRPr>
          </a:p>
          <a:p>
            <a:pPr algn="r" eaLnBrk="1" hangingPunct="1">
              <a:lnSpc>
                <a:spcPct val="120000"/>
              </a:lnSpc>
            </a:pPr>
            <a:r>
              <a:rPr lang="en-US" sz="1500" dirty="0">
                <a:solidFill>
                  <a:srgbClr val="FFFFFF"/>
                </a:solidFill>
                <a:latin typeface="Verdana" charset="0"/>
                <a:cs typeface="Arial Unicode MS" charset="0"/>
              </a:rPr>
              <a:t>Becky Clark, MS, CGC</a:t>
            </a:r>
          </a:p>
          <a:p>
            <a:pPr algn="r" eaLnBrk="1" hangingPunct="1">
              <a:lnSpc>
                <a:spcPct val="120000"/>
              </a:lnSpc>
            </a:pPr>
            <a:r>
              <a:rPr lang="en-US" sz="1500" dirty="0">
                <a:solidFill>
                  <a:srgbClr val="FFFFFF"/>
                </a:solidFill>
                <a:latin typeface="Verdana" charset="0"/>
                <a:cs typeface="Arial Unicode MS" charset="0"/>
              </a:rPr>
              <a:t>Genetic Counselor</a:t>
            </a:r>
          </a:p>
          <a:p>
            <a:pPr algn="r" eaLnBrk="1" hangingPunct="1">
              <a:lnSpc>
                <a:spcPct val="120000"/>
              </a:lnSpc>
            </a:pPr>
            <a:r>
              <a:rPr lang="en-US" sz="1500" dirty="0">
                <a:solidFill>
                  <a:srgbClr val="FFFFFF"/>
                </a:solidFill>
                <a:latin typeface="Verdana" charset="0"/>
                <a:cs typeface="Arial Unicode MS" charset="0"/>
              </a:rPr>
              <a:t>Genetic Risk Evaluation &amp; Testing Program</a:t>
            </a:r>
          </a:p>
          <a:p>
            <a:pPr algn="r" eaLnBrk="1" hangingPunct="1">
              <a:lnSpc>
                <a:spcPct val="120000"/>
              </a:lnSpc>
            </a:pPr>
            <a:endParaRPr lang="en-US" dirty="0">
              <a:solidFill>
                <a:srgbClr val="FFFFFF"/>
              </a:solidFill>
              <a:latin typeface="R Avenir Roman" charset="0"/>
              <a:cs typeface="Arial Unicode MS" charset="0"/>
            </a:endParaRPr>
          </a:p>
        </p:txBody>
      </p:sp>
    </p:spTree>
    <p:extLst>
      <p:ext uri="{BB962C8B-B14F-4D97-AF65-F5344CB8AC3E}">
        <p14:creationId xmlns:p14="http://schemas.microsoft.com/office/powerpoint/2010/main" val="36321622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rotWithShape="1">
          <a:blip r:embed="rId2" cstate="email">
            <a:extLst>
              <a:ext uri="{28A0092B-C50C-407E-A947-70E740481C1C}">
                <a14:useLocalDpi xmlns:a14="http://schemas.microsoft.com/office/drawing/2010/main" val="0"/>
              </a:ext>
            </a:extLst>
          </a:blip>
          <a:srcRect l="7822" t="8537" r="37799" b="43821"/>
          <a:stretch/>
        </p:blipFill>
        <p:spPr bwMode="auto">
          <a:xfrm>
            <a:off x="381000" y="1452312"/>
            <a:ext cx="6400035" cy="31524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457200" y="3684180"/>
            <a:ext cx="8466160" cy="830997"/>
          </a:xfrm>
          <a:prstGeom prst="rect">
            <a:avLst/>
          </a:prstGeom>
          <a:noFill/>
        </p:spPr>
        <p:txBody>
          <a:bodyPr wrap="square" rtlCol="0">
            <a:spAutoFit/>
          </a:bodyPr>
          <a:lstStyle/>
          <a:p>
            <a:r>
              <a:rPr lang="en-US" dirty="0"/>
              <a:t>					…for </a:t>
            </a:r>
            <a:r>
              <a:rPr lang="en-US" i="1" dirty="0"/>
              <a:t>only</a:t>
            </a:r>
            <a:r>
              <a:rPr lang="en-US" dirty="0"/>
              <a:t> 3 of the 1,000s of possible mutations in </a:t>
            </a:r>
            <a:r>
              <a:rPr lang="en-US" i="1" dirty="0"/>
              <a:t>only</a:t>
            </a:r>
            <a:r>
              <a:rPr lang="en-US" dirty="0"/>
              <a:t> the BRCA genes.</a:t>
            </a:r>
          </a:p>
        </p:txBody>
      </p:sp>
      <p:grpSp>
        <p:nvGrpSpPr>
          <p:cNvPr id="9" name="Group 8"/>
          <p:cNvGrpSpPr/>
          <p:nvPr/>
        </p:nvGrpSpPr>
        <p:grpSpPr>
          <a:xfrm>
            <a:off x="381000" y="5638800"/>
            <a:ext cx="2513115" cy="1066800"/>
            <a:chOff x="381000" y="5638800"/>
            <a:chExt cx="2513115" cy="1066800"/>
          </a:xfrm>
        </p:grpSpPr>
        <p:sp>
          <p:nvSpPr>
            <p:cNvPr id="10" name="Oval 9"/>
            <p:cNvSpPr/>
            <p:nvPr/>
          </p:nvSpPr>
          <p:spPr bwMode="auto">
            <a:xfrm>
              <a:off x="2362200" y="5638800"/>
              <a:ext cx="457200" cy="429670"/>
            </a:xfrm>
            <a:prstGeom prst="ellipse">
              <a:avLst/>
            </a:prstGeom>
            <a:solidFill>
              <a:srgbClr val="FF0000">
                <a:alpha val="2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34" charset="-128"/>
              </a:endParaRPr>
            </a:p>
          </p:txBody>
        </p:sp>
        <p:sp>
          <p:nvSpPr>
            <p:cNvPr id="11" name="TextBox 10"/>
            <p:cNvSpPr txBox="1"/>
            <p:nvPr/>
          </p:nvSpPr>
          <p:spPr>
            <a:xfrm>
              <a:off x="381000" y="6305490"/>
              <a:ext cx="2513115" cy="400110"/>
            </a:xfrm>
            <a:prstGeom prst="rect">
              <a:avLst/>
            </a:prstGeom>
            <a:noFill/>
          </p:spPr>
          <p:txBody>
            <a:bodyPr wrap="square" rtlCol="0">
              <a:spAutoFit/>
            </a:bodyPr>
            <a:lstStyle/>
            <a:p>
              <a:pPr algn="ctr"/>
              <a:r>
                <a:rPr lang="en-US" sz="2000" dirty="0"/>
                <a:t>Targeted mutation</a:t>
              </a:r>
            </a:p>
          </p:txBody>
        </p:sp>
        <p:cxnSp>
          <p:nvCxnSpPr>
            <p:cNvPr id="14" name="Straight Arrow Connector 13"/>
            <p:cNvCxnSpPr>
              <a:stCxn id="11" idx="0"/>
            </p:cNvCxnSpPr>
            <p:nvPr/>
          </p:nvCxnSpPr>
          <p:spPr bwMode="auto">
            <a:xfrm flipV="1">
              <a:off x="1637558" y="5853635"/>
              <a:ext cx="953242" cy="451855"/>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6" name="Title 5">
            <a:extLst>
              <a:ext uri="{FF2B5EF4-FFF2-40B4-BE49-F238E27FC236}">
                <a16:creationId xmlns:a16="http://schemas.microsoft.com/office/drawing/2014/main" id="{7CBC48B0-8A78-465B-A5CF-0F213672DC3E}"/>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2059233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838200" y="1447800"/>
            <a:ext cx="7162800" cy="3810000"/>
          </a:xfrm>
        </p:spPr>
        <p:txBody>
          <a:bodyPr/>
          <a:lstStyle/>
          <a:p>
            <a:pPr marL="0" indent="0"/>
            <a:r>
              <a:rPr lang="en-US" sz="2000" dirty="0"/>
              <a:t>Personal or family history of:</a:t>
            </a:r>
          </a:p>
          <a:p>
            <a:pPr marL="0" indent="0"/>
            <a:endParaRPr lang="en-US" sz="2000" dirty="0"/>
          </a:p>
          <a:p>
            <a:pPr>
              <a:buFont typeface="+mj-lt"/>
              <a:buAutoNum type="arabicPeriod"/>
            </a:pPr>
            <a:r>
              <a:rPr lang="en-US" sz="2000" dirty="0"/>
              <a:t>Young age at onset (for that cancer type)</a:t>
            </a:r>
          </a:p>
          <a:p>
            <a:pPr lvl="1">
              <a:buFont typeface="Courier New" panose="02070309020205020404" pitchFamily="49" charset="0"/>
              <a:buChar char="o"/>
            </a:pPr>
            <a:r>
              <a:rPr lang="en-US" sz="1800" dirty="0" err="1"/>
              <a:t>ie</a:t>
            </a:r>
            <a:r>
              <a:rPr lang="en-US" sz="1800" dirty="0"/>
              <a:t> Breast </a:t>
            </a:r>
            <a:r>
              <a:rPr lang="en-US" sz="1800" u="sng" dirty="0"/>
              <a:t>&lt;</a:t>
            </a:r>
            <a:r>
              <a:rPr lang="en-US" sz="1800" dirty="0"/>
              <a:t> age 45, Colon &lt; age 50</a:t>
            </a:r>
          </a:p>
          <a:p>
            <a:pPr>
              <a:buFont typeface="+mj-lt"/>
              <a:buAutoNum type="arabicPeriod"/>
            </a:pPr>
            <a:r>
              <a:rPr lang="en-US" sz="2000" dirty="0"/>
              <a:t>A personal history of more than one primary cancer</a:t>
            </a:r>
          </a:p>
          <a:p>
            <a:pPr>
              <a:buFont typeface="+mj-lt"/>
              <a:buAutoNum type="arabicPeriod"/>
            </a:pPr>
            <a:r>
              <a:rPr lang="en-US" sz="2000" dirty="0"/>
              <a:t>A family history of multiple individuals with cancer</a:t>
            </a:r>
          </a:p>
          <a:p>
            <a:pPr lvl="1">
              <a:buFont typeface="Courier New" panose="02070309020205020404" pitchFamily="49" charset="0"/>
              <a:buChar char="o"/>
            </a:pPr>
            <a:r>
              <a:rPr lang="en-US" sz="1800" dirty="0"/>
              <a:t>2 or more family members with the same or related types of cancer</a:t>
            </a:r>
          </a:p>
          <a:p>
            <a:pPr lvl="2">
              <a:buFont typeface="Courier New" panose="02070309020205020404" pitchFamily="49" charset="0"/>
              <a:buChar char="o"/>
            </a:pPr>
            <a:r>
              <a:rPr lang="en-US" sz="1600" dirty="0" err="1"/>
              <a:t>ie</a:t>
            </a:r>
            <a:r>
              <a:rPr lang="en-US" sz="1600" dirty="0"/>
              <a:t> Breast/Ovarian; Colon/Uterine; Breast/Sarcoma/Brain</a:t>
            </a:r>
          </a:p>
          <a:p>
            <a:pPr>
              <a:buFont typeface="+mj-lt"/>
              <a:buAutoNum type="arabicPeriod"/>
            </a:pPr>
            <a:r>
              <a:rPr lang="en-US" sz="2000" dirty="0"/>
              <a:t>Rare cancer</a:t>
            </a:r>
          </a:p>
          <a:p>
            <a:pPr lvl="1">
              <a:buFont typeface="Courier New" panose="02070309020205020404" pitchFamily="49" charset="0"/>
              <a:buChar char="o"/>
            </a:pPr>
            <a:r>
              <a:rPr lang="en-US" sz="1800" dirty="0"/>
              <a:t>Such as ovarian or male breast</a:t>
            </a:r>
          </a:p>
          <a:p>
            <a:pPr>
              <a:buFont typeface="+mj-lt"/>
              <a:buAutoNum type="arabicPeriod"/>
            </a:pPr>
            <a:r>
              <a:rPr lang="en-US" sz="2000" dirty="0"/>
              <a:t>A known gene mutation in the family</a:t>
            </a:r>
          </a:p>
          <a:p>
            <a:pPr>
              <a:buAutoNum type="arabicPeriod"/>
            </a:pPr>
            <a:endParaRPr lang="en-US" sz="2000" dirty="0"/>
          </a:p>
          <a:p>
            <a:pPr marL="0" indent="0"/>
            <a:r>
              <a:rPr lang="en-US" sz="2000" dirty="0"/>
              <a:t>For treatment: ovarian, breast, pancreatic,</a:t>
            </a:r>
            <a:endParaRPr lang="en-US"/>
          </a:p>
          <a:p>
            <a:pPr marL="0" indent="0"/>
            <a:r>
              <a:rPr lang="en-US" sz="2000" dirty="0"/>
              <a:t>metastatic prostate</a:t>
            </a:r>
          </a:p>
        </p:txBody>
      </p:sp>
      <p:sp>
        <p:nvSpPr>
          <p:cNvPr id="2" name="Title 1"/>
          <p:cNvSpPr>
            <a:spLocks noGrp="1"/>
          </p:cNvSpPr>
          <p:nvPr>
            <p:ph type="title"/>
          </p:nvPr>
        </p:nvSpPr>
        <p:spPr>
          <a:xfrm>
            <a:off x="304800" y="457200"/>
            <a:ext cx="7162800" cy="1143000"/>
          </a:xfrm>
        </p:spPr>
        <p:txBody>
          <a:bodyPr/>
          <a:lstStyle/>
          <a:p>
            <a:r>
              <a:rPr lang="en-US" i="1" dirty="0"/>
              <a:t>Who should consider genetic testing?</a:t>
            </a:r>
            <a:br>
              <a:rPr lang="en-US" i="1" dirty="0"/>
            </a:br>
            <a:r>
              <a:rPr lang="en-US" i="1" dirty="0"/>
              <a:t>(A brief overview) </a:t>
            </a:r>
            <a:br>
              <a:rPr lang="en-US" i="1" dirty="0"/>
            </a:br>
            <a:endParaRPr lang="en-US" i="1" dirty="0"/>
          </a:p>
        </p:txBody>
      </p:sp>
      <p:pic>
        <p:nvPicPr>
          <p:cNvPr id="6" name="Picture 3" descr="C:\Users\clarkr1\AppData\Local\Microsoft\Windows\Temporary Internet Files\Content.IE5\6Q3QV5JP\red_flag2_bayrak1[1].pn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239000" y="4419600"/>
            <a:ext cx="1787338" cy="23608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24633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881" y="457200"/>
            <a:ext cx="7162800" cy="838200"/>
          </a:xfrm>
        </p:spPr>
        <p:txBody>
          <a:bodyPr/>
          <a:lstStyle/>
          <a:p>
            <a:r>
              <a:rPr lang="en-US" i="1" dirty="0"/>
              <a:t>What happens after genetic testing?</a:t>
            </a:r>
          </a:p>
        </p:txBody>
      </p:sp>
      <p:grpSp>
        <p:nvGrpSpPr>
          <p:cNvPr id="3" name="Group 2"/>
          <p:cNvGrpSpPr/>
          <p:nvPr/>
        </p:nvGrpSpPr>
        <p:grpSpPr>
          <a:xfrm>
            <a:off x="-174982" y="3411035"/>
            <a:ext cx="9318982" cy="1017495"/>
            <a:chOff x="-174982" y="3411035"/>
            <a:chExt cx="9318982" cy="1017495"/>
          </a:xfrm>
        </p:grpSpPr>
        <p:sp>
          <p:nvSpPr>
            <p:cNvPr id="5" name="Rectangle 4"/>
            <p:cNvSpPr/>
            <p:nvPr/>
          </p:nvSpPr>
          <p:spPr>
            <a:xfrm>
              <a:off x="4265869" y="3505200"/>
              <a:ext cx="4878131" cy="923330"/>
            </a:xfrm>
            <a:prstGeom prst="rect">
              <a:avLst/>
            </a:prstGeom>
            <a:noFill/>
          </p:spPr>
          <p:txBody>
            <a:bodyPr wrap="none" lIns="91440" tIns="45720" rIns="91440" bIns="45720">
              <a:spAutoFit/>
            </a:bodyPr>
            <a:lstStyle/>
            <a:p>
              <a:pPr algn="ctr"/>
              <a:r>
                <a:rPr lang="en-US" sz="5400" b="1"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Testing family</a:t>
              </a:r>
            </a:p>
          </p:txBody>
        </p:sp>
        <p:sp>
          <p:nvSpPr>
            <p:cNvPr id="10" name="TextBox 9"/>
            <p:cNvSpPr txBox="1"/>
            <p:nvPr/>
          </p:nvSpPr>
          <p:spPr>
            <a:xfrm rot="430785">
              <a:off x="-174982" y="3411035"/>
              <a:ext cx="4611239" cy="338554"/>
            </a:xfrm>
            <a:prstGeom prst="rect">
              <a:avLst/>
            </a:prstGeom>
            <a:noFill/>
          </p:spPr>
          <p:txBody>
            <a:bodyPr wrap="square" rtlCol="0">
              <a:spAutoFit/>
            </a:bodyPr>
            <a:lstStyle/>
            <a:p>
              <a:pPr algn="r"/>
              <a:r>
                <a:rPr lang="en-US" sz="1600" dirty="0"/>
                <a:t>Cancer risk for children, siblings, etc.</a:t>
              </a:r>
            </a:p>
          </p:txBody>
        </p:sp>
        <p:sp>
          <p:nvSpPr>
            <p:cNvPr id="11" name="TextBox 10"/>
            <p:cNvSpPr txBox="1"/>
            <p:nvPr/>
          </p:nvSpPr>
          <p:spPr>
            <a:xfrm rot="21317915">
              <a:off x="304800" y="4081046"/>
              <a:ext cx="4134535" cy="338554"/>
            </a:xfrm>
            <a:prstGeom prst="rect">
              <a:avLst/>
            </a:prstGeom>
            <a:noFill/>
          </p:spPr>
          <p:txBody>
            <a:bodyPr wrap="square" rtlCol="0">
              <a:spAutoFit/>
            </a:bodyPr>
            <a:lstStyle/>
            <a:p>
              <a:pPr algn="r"/>
              <a:r>
                <a:rPr lang="en-US" sz="1600" dirty="0"/>
                <a:t>Possible reassurance about risk</a:t>
              </a:r>
            </a:p>
          </p:txBody>
        </p:sp>
      </p:grpSp>
      <p:grpSp>
        <p:nvGrpSpPr>
          <p:cNvPr id="17" name="Group 16"/>
          <p:cNvGrpSpPr/>
          <p:nvPr/>
        </p:nvGrpSpPr>
        <p:grpSpPr>
          <a:xfrm>
            <a:off x="304800" y="4883002"/>
            <a:ext cx="9342262" cy="1853426"/>
            <a:chOff x="304800" y="4883002"/>
            <a:chExt cx="9342262" cy="1853426"/>
          </a:xfrm>
        </p:grpSpPr>
        <p:sp>
          <p:nvSpPr>
            <p:cNvPr id="6" name="Rectangle 5"/>
            <p:cNvSpPr/>
            <p:nvPr/>
          </p:nvSpPr>
          <p:spPr>
            <a:xfrm>
              <a:off x="304800" y="5257800"/>
              <a:ext cx="6519605" cy="923330"/>
            </a:xfrm>
            <a:prstGeom prst="rect">
              <a:avLst/>
            </a:prstGeom>
            <a:noFill/>
          </p:spPr>
          <p:txBody>
            <a:bodyPr wrap="none" lIns="91440" tIns="45720" rIns="91440" bIns="45720">
              <a:spAutoFit/>
            </a:bodyPr>
            <a:lstStyle/>
            <a:p>
              <a:pPr algn="ctr"/>
              <a:r>
                <a:rPr lang="en-US" sz="5400" b="1"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Targeted treatment</a:t>
              </a:r>
            </a:p>
          </p:txBody>
        </p:sp>
        <p:sp>
          <p:nvSpPr>
            <p:cNvPr id="12" name="TextBox 11"/>
            <p:cNvSpPr txBox="1"/>
            <p:nvPr/>
          </p:nvSpPr>
          <p:spPr>
            <a:xfrm rot="21077570">
              <a:off x="1607119" y="4883002"/>
              <a:ext cx="4134535" cy="338554"/>
            </a:xfrm>
            <a:prstGeom prst="rect">
              <a:avLst/>
            </a:prstGeom>
            <a:noFill/>
          </p:spPr>
          <p:txBody>
            <a:bodyPr wrap="square" rtlCol="0">
              <a:spAutoFit/>
            </a:bodyPr>
            <a:lstStyle/>
            <a:p>
              <a:r>
                <a:rPr lang="en-US" sz="1600" dirty="0"/>
                <a:t>Somatic or germline testing</a:t>
              </a:r>
            </a:p>
          </p:txBody>
        </p:sp>
        <p:sp>
          <p:nvSpPr>
            <p:cNvPr id="13" name="TextBox 12"/>
            <p:cNvSpPr txBox="1"/>
            <p:nvPr/>
          </p:nvSpPr>
          <p:spPr>
            <a:xfrm rot="637176">
              <a:off x="4227538" y="6397873"/>
              <a:ext cx="4134535" cy="338554"/>
            </a:xfrm>
            <a:prstGeom prst="rect">
              <a:avLst/>
            </a:prstGeom>
            <a:noFill/>
          </p:spPr>
          <p:txBody>
            <a:bodyPr wrap="square" rtlCol="0">
              <a:spAutoFit/>
            </a:bodyPr>
            <a:lstStyle/>
            <a:p>
              <a:r>
                <a:rPr lang="en-US" sz="1600" dirty="0"/>
                <a:t>PARP Inhibitors</a:t>
              </a:r>
            </a:p>
          </p:txBody>
        </p:sp>
        <p:sp>
          <p:nvSpPr>
            <p:cNvPr id="14" name="TextBox 13"/>
            <p:cNvSpPr txBox="1"/>
            <p:nvPr/>
          </p:nvSpPr>
          <p:spPr>
            <a:xfrm rot="637176">
              <a:off x="5512527" y="6397874"/>
              <a:ext cx="4134535" cy="338554"/>
            </a:xfrm>
            <a:prstGeom prst="rect">
              <a:avLst/>
            </a:prstGeom>
            <a:noFill/>
          </p:spPr>
          <p:txBody>
            <a:bodyPr wrap="square" rtlCol="0">
              <a:spAutoFit/>
            </a:bodyPr>
            <a:lstStyle/>
            <a:p>
              <a:r>
                <a:rPr lang="en-US" sz="1600" dirty="0" err="1"/>
                <a:t>Keytruda</a:t>
              </a:r>
              <a:endParaRPr lang="en-US" sz="1600" dirty="0"/>
            </a:p>
          </p:txBody>
        </p:sp>
      </p:grpSp>
      <p:grpSp>
        <p:nvGrpSpPr>
          <p:cNvPr id="16" name="Group 15"/>
          <p:cNvGrpSpPr/>
          <p:nvPr/>
        </p:nvGrpSpPr>
        <p:grpSpPr>
          <a:xfrm>
            <a:off x="457200" y="1506287"/>
            <a:ext cx="7354314" cy="1484623"/>
            <a:chOff x="457200" y="1506287"/>
            <a:chExt cx="7354314" cy="1484623"/>
          </a:xfrm>
        </p:grpSpPr>
        <p:sp>
          <p:nvSpPr>
            <p:cNvPr id="4" name="Rectangle 3"/>
            <p:cNvSpPr/>
            <p:nvPr/>
          </p:nvSpPr>
          <p:spPr>
            <a:xfrm>
              <a:off x="457200" y="1905000"/>
              <a:ext cx="3589444" cy="923330"/>
            </a:xfrm>
            <a:prstGeom prst="rect">
              <a:avLst/>
            </a:prstGeom>
            <a:noFill/>
          </p:spPr>
          <p:txBody>
            <a:bodyPr wrap="none" lIns="91440" tIns="45720" rIns="91440" bIns="45720">
              <a:spAutoFit/>
            </a:bodyPr>
            <a:lstStyle/>
            <a:p>
              <a:pPr algn="ctr"/>
              <a:r>
                <a:rPr lang="en-US" sz="5400" b="1"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Screening</a:t>
              </a:r>
            </a:p>
          </p:txBody>
        </p:sp>
        <p:sp>
          <p:nvSpPr>
            <p:cNvPr id="7" name="TextBox 6"/>
            <p:cNvSpPr txBox="1"/>
            <p:nvPr/>
          </p:nvSpPr>
          <p:spPr>
            <a:xfrm rot="20577278">
              <a:off x="3799252" y="1506287"/>
              <a:ext cx="3049331" cy="338554"/>
            </a:xfrm>
            <a:prstGeom prst="rect">
              <a:avLst/>
            </a:prstGeom>
            <a:noFill/>
          </p:spPr>
          <p:txBody>
            <a:bodyPr wrap="square" rtlCol="0">
              <a:spAutoFit/>
            </a:bodyPr>
            <a:lstStyle/>
            <a:p>
              <a:r>
                <a:rPr lang="en-US" sz="1600" dirty="0"/>
                <a:t>Younger age to start</a:t>
              </a:r>
            </a:p>
          </p:txBody>
        </p:sp>
        <p:sp>
          <p:nvSpPr>
            <p:cNvPr id="8" name="TextBox 7"/>
            <p:cNvSpPr txBox="1"/>
            <p:nvPr/>
          </p:nvSpPr>
          <p:spPr>
            <a:xfrm rot="21392739">
              <a:off x="3951652" y="2070839"/>
              <a:ext cx="3049331" cy="338554"/>
            </a:xfrm>
            <a:prstGeom prst="rect">
              <a:avLst/>
            </a:prstGeom>
            <a:noFill/>
          </p:spPr>
          <p:txBody>
            <a:bodyPr wrap="square" rtlCol="0">
              <a:spAutoFit/>
            </a:bodyPr>
            <a:lstStyle/>
            <a:p>
              <a:r>
                <a:rPr lang="en-US" sz="1600" dirty="0"/>
                <a:t>More frequent screening</a:t>
              </a:r>
            </a:p>
          </p:txBody>
        </p:sp>
        <p:sp>
          <p:nvSpPr>
            <p:cNvPr id="9" name="TextBox 8"/>
            <p:cNvSpPr txBox="1"/>
            <p:nvPr/>
          </p:nvSpPr>
          <p:spPr>
            <a:xfrm rot="430785">
              <a:off x="3968490" y="2605494"/>
              <a:ext cx="3843024" cy="338554"/>
            </a:xfrm>
            <a:prstGeom prst="rect">
              <a:avLst/>
            </a:prstGeom>
            <a:noFill/>
          </p:spPr>
          <p:txBody>
            <a:bodyPr wrap="square" rtlCol="0">
              <a:spAutoFit/>
            </a:bodyPr>
            <a:lstStyle/>
            <a:p>
              <a:r>
                <a:rPr lang="en-US" sz="1600" dirty="0"/>
                <a:t>More options</a:t>
              </a:r>
            </a:p>
          </p:txBody>
        </p:sp>
        <p:sp>
          <p:nvSpPr>
            <p:cNvPr id="15" name="TextBox 14"/>
            <p:cNvSpPr txBox="1"/>
            <p:nvPr/>
          </p:nvSpPr>
          <p:spPr>
            <a:xfrm>
              <a:off x="1605318" y="2590800"/>
              <a:ext cx="2891813" cy="400110"/>
            </a:xfrm>
            <a:prstGeom prst="rect">
              <a:avLst/>
            </a:prstGeom>
            <a:noFill/>
          </p:spPr>
          <p:txBody>
            <a:bodyPr wrap="square" rtlCol="0">
              <a:spAutoFit/>
            </a:bodyPr>
            <a:lstStyle/>
            <a:p>
              <a:r>
                <a:rPr lang="en-US" sz="2000" dirty="0"/>
                <a:t>and prevention</a:t>
              </a:r>
            </a:p>
          </p:txBody>
        </p:sp>
      </p:grpSp>
    </p:spTree>
    <p:extLst>
      <p:ext uri="{BB962C8B-B14F-4D97-AF65-F5344CB8AC3E}">
        <p14:creationId xmlns:p14="http://schemas.microsoft.com/office/powerpoint/2010/main" val="3512639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sp>
        <p:nvSpPr>
          <p:cNvPr id="4" name="Title 3"/>
          <p:cNvSpPr>
            <a:spLocks noGrp="1"/>
          </p:cNvSpPr>
          <p:nvPr>
            <p:ph type="title"/>
          </p:nvPr>
        </p:nvSpPr>
        <p:spPr/>
        <p:txBody>
          <a:bodyPr/>
          <a:lstStyle/>
          <a:p>
            <a:endParaRPr lang="en-US"/>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6259" t="24255" r="35639" b="9887"/>
          <a:stretch/>
        </p:blipFill>
        <p:spPr bwMode="auto">
          <a:xfrm>
            <a:off x="312760" y="0"/>
            <a:ext cx="7848600" cy="60415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bwMode="auto">
          <a:xfrm>
            <a:off x="6400800" y="1371600"/>
            <a:ext cx="2438400" cy="18288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34" charset="-128"/>
            </a:endParaRPr>
          </a:p>
        </p:txBody>
      </p:sp>
      <p:pic>
        <p:nvPicPr>
          <p:cNvPr id="2" name="Picture 1"/>
          <p:cNvPicPr>
            <a:picLocks noChangeAspect="1"/>
          </p:cNvPicPr>
          <p:nvPr/>
        </p:nvPicPr>
        <p:blipFill rotWithShape="1">
          <a:blip r:embed="rId3"/>
          <a:srcRect l="17499" t="22000" r="30305" b="17999"/>
          <a:stretch/>
        </p:blipFill>
        <p:spPr>
          <a:xfrm>
            <a:off x="381000" y="152400"/>
            <a:ext cx="8060724" cy="5791200"/>
          </a:xfrm>
          <a:prstGeom prst="rect">
            <a:avLst/>
          </a:prstGeom>
        </p:spPr>
      </p:pic>
      <p:sp>
        <p:nvSpPr>
          <p:cNvPr id="10" name="Rectangle 9"/>
          <p:cNvSpPr/>
          <p:nvPr/>
        </p:nvSpPr>
        <p:spPr>
          <a:xfrm>
            <a:off x="6363858" y="3326751"/>
            <a:ext cx="2634055" cy="646331"/>
          </a:xfrm>
          <a:prstGeom prst="rect">
            <a:avLst/>
          </a:prstGeom>
          <a:noFill/>
        </p:spPr>
        <p:txBody>
          <a:bodyPr wrap="none" lIns="91440" tIns="45720" rIns="91440" bIns="45720">
            <a:spAutoFit/>
          </a:bodyPr>
          <a:lstStyle/>
          <a:p>
            <a:pPr algn="ctr"/>
            <a:r>
              <a:rPr lang="en-US" sz="3600" b="1"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Prevention</a:t>
            </a:r>
          </a:p>
        </p:txBody>
      </p:sp>
      <p:sp>
        <p:nvSpPr>
          <p:cNvPr id="5" name="TextBox 4">
            <a:extLst>
              <a:ext uri="{FF2B5EF4-FFF2-40B4-BE49-F238E27FC236}">
                <a16:creationId xmlns:a16="http://schemas.microsoft.com/office/drawing/2014/main" id="{D714C819-AE7C-4460-B1BD-681F0AF9F304}"/>
              </a:ext>
            </a:extLst>
          </p:cNvPr>
          <p:cNvSpPr txBox="1"/>
          <p:nvPr/>
        </p:nvSpPr>
        <p:spPr>
          <a:xfrm rot="19106080">
            <a:off x="1187632" y="1989644"/>
            <a:ext cx="1976993" cy="253916"/>
          </a:xfrm>
          <a:prstGeom prst="rect">
            <a:avLst/>
          </a:prstGeom>
          <a:noFill/>
        </p:spPr>
        <p:txBody>
          <a:bodyPr wrap="square" rtlCol="0">
            <a:spAutoFit/>
          </a:bodyPr>
          <a:lstStyle/>
          <a:p>
            <a:r>
              <a:rPr lang="en-US" sz="1050" dirty="0"/>
              <a:t>Breast, male breast, prostate</a:t>
            </a:r>
          </a:p>
        </p:txBody>
      </p:sp>
      <p:sp>
        <p:nvSpPr>
          <p:cNvPr id="9" name="TextBox 8">
            <a:extLst>
              <a:ext uri="{FF2B5EF4-FFF2-40B4-BE49-F238E27FC236}">
                <a16:creationId xmlns:a16="http://schemas.microsoft.com/office/drawing/2014/main" id="{B0E56763-305D-4C68-8363-6E6D4E177D89}"/>
              </a:ext>
            </a:extLst>
          </p:cNvPr>
          <p:cNvSpPr txBox="1"/>
          <p:nvPr/>
        </p:nvSpPr>
        <p:spPr>
          <a:xfrm rot="19106080">
            <a:off x="1791646" y="3415854"/>
            <a:ext cx="1976993" cy="415498"/>
          </a:xfrm>
          <a:prstGeom prst="rect">
            <a:avLst/>
          </a:prstGeom>
          <a:noFill/>
        </p:spPr>
        <p:txBody>
          <a:bodyPr wrap="square" rtlCol="0">
            <a:spAutoFit/>
          </a:bodyPr>
          <a:lstStyle/>
          <a:p>
            <a:r>
              <a:rPr lang="en-US" sz="1050" dirty="0"/>
              <a:t>Breast, male breast, prostate, pancreatic, melanoma</a:t>
            </a:r>
          </a:p>
        </p:txBody>
      </p:sp>
      <p:sp>
        <p:nvSpPr>
          <p:cNvPr id="11" name="TextBox 10">
            <a:extLst>
              <a:ext uri="{FF2B5EF4-FFF2-40B4-BE49-F238E27FC236}">
                <a16:creationId xmlns:a16="http://schemas.microsoft.com/office/drawing/2014/main" id="{0A57882D-2745-4647-A2A3-1F25C7078067}"/>
              </a:ext>
            </a:extLst>
          </p:cNvPr>
          <p:cNvSpPr txBox="1"/>
          <p:nvPr/>
        </p:nvSpPr>
        <p:spPr>
          <a:xfrm rot="19106080">
            <a:off x="2524653" y="3723517"/>
            <a:ext cx="2103042" cy="415498"/>
          </a:xfrm>
          <a:prstGeom prst="rect">
            <a:avLst/>
          </a:prstGeom>
          <a:noFill/>
        </p:spPr>
        <p:txBody>
          <a:bodyPr wrap="square" rtlCol="0">
            <a:spAutoFit/>
          </a:bodyPr>
          <a:lstStyle/>
          <a:p>
            <a:r>
              <a:rPr lang="en-US" sz="1050" dirty="0"/>
              <a:t>Breast, colon, stomach, small intestine, pancreas, testes, lung</a:t>
            </a:r>
          </a:p>
        </p:txBody>
      </p:sp>
      <p:sp>
        <p:nvSpPr>
          <p:cNvPr id="12" name="TextBox 11">
            <a:extLst>
              <a:ext uri="{FF2B5EF4-FFF2-40B4-BE49-F238E27FC236}">
                <a16:creationId xmlns:a16="http://schemas.microsoft.com/office/drawing/2014/main" id="{73C6E0A3-CBD3-4673-A664-A7F636C67A01}"/>
              </a:ext>
            </a:extLst>
          </p:cNvPr>
          <p:cNvSpPr txBox="1"/>
          <p:nvPr/>
        </p:nvSpPr>
        <p:spPr>
          <a:xfrm>
            <a:off x="3982636" y="4495800"/>
            <a:ext cx="2255311" cy="577081"/>
          </a:xfrm>
          <a:prstGeom prst="rect">
            <a:avLst/>
          </a:prstGeom>
          <a:noFill/>
        </p:spPr>
        <p:txBody>
          <a:bodyPr wrap="square" rtlCol="0">
            <a:spAutoFit/>
          </a:bodyPr>
          <a:lstStyle/>
          <a:p>
            <a:r>
              <a:rPr lang="en-US" sz="1050" dirty="0"/>
              <a:t>Colon, uterine, prostate, stomach, hepatobiliary, urinary, small bowel, brain/CNS, pancreas</a:t>
            </a:r>
          </a:p>
        </p:txBody>
      </p:sp>
    </p:spTree>
    <p:extLst>
      <p:ext uri="{BB962C8B-B14F-4D97-AF65-F5344CB8AC3E}">
        <p14:creationId xmlns:p14="http://schemas.microsoft.com/office/powerpoint/2010/main" val="35626300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sp>
        <p:nvSpPr>
          <p:cNvPr id="4" name="Title 3"/>
          <p:cNvSpPr>
            <a:spLocks noGrp="1"/>
          </p:cNvSpPr>
          <p:nvPr>
            <p:ph type="title"/>
          </p:nvPr>
        </p:nvSpPr>
        <p:spPr/>
        <p:txBody>
          <a:bodyPr/>
          <a:lstStyle/>
          <a:p>
            <a:endParaRPr lang="en-US"/>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572" t="4119" r="8756" b="4418"/>
          <a:stretch/>
        </p:blipFill>
        <p:spPr bwMode="auto">
          <a:xfrm>
            <a:off x="627983" y="0"/>
            <a:ext cx="6140169" cy="68762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7110484" y="1600199"/>
            <a:ext cx="2014182" cy="1200329"/>
          </a:xfrm>
          <a:prstGeom prst="rect">
            <a:avLst/>
          </a:prstGeom>
          <a:noFill/>
        </p:spPr>
        <p:txBody>
          <a:bodyPr wrap="square" lIns="91440" tIns="45720" rIns="91440" bIns="45720">
            <a:spAutoFit/>
          </a:bodyPr>
          <a:lstStyle/>
          <a:p>
            <a:pPr algn="ctr"/>
            <a:r>
              <a:rPr lang="en-US" sz="3600" b="1"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Testing family</a:t>
            </a:r>
          </a:p>
        </p:txBody>
      </p:sp>
    </p:spTree>
    <p:extLst>
      <p:ext uri="{BB962C8B-B14F-4D97-AF65-F5344CB8AC3E}">
        <p14:creationId xmlns:p14="http://schemas.microsoft.com/office/powerpoint/2010/main" val="40778158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altLang="en-US" dirty="0">
                <a:solidFill>
                  <a:schemeClr val="tx1"/>
                </a:solidFill>
              </a:rPr>
              <a:t>Family history of cancer? </a:t>
            </a:r>
            <a:br>
              <a:rPr lang="en-US" altLang="en-US" dirty="0">
                <a:solidFill>
                  <a:schemeClr val="tx1"/>
                </a:solidFill>
              </a:rPr>
            </a:br>
            <a:r>
              <a:rPr lang="en-US" altLang="en-US" dirty="0">
                <a:solidFill>
                  <a:schemeClr val="tx1"/>
                </a:solidFill>
              </a:rPr>
              <a:t>Who is the best person to test?</a:t>
            </a:r>
          </a:p>
        </p:txBody>
      </p:sp>
      <p:pic>
        <p:nvPicPr>
          <p:cNvPr id="27651" name="Content Placeholder 1"/>
          <p:cNvPicPr>
            <a:picLocks noGrp="1" noChangeAspect="1"/>
          </p:cNvPicPr>
          <p:nvPr>
            <p:ph sz="half" idx="1"/>
          </p:nvPr>
        </p:nvPicPr>
        <p:blipFill>
          <a:blip r:embed="rId3" cstate="email">
            <a:extLst>
              <a:ext uri="{28A0092B-C50C-407E-A947-70E740481C1C}">
                <a14:useLocalDpi xmlns:a14="http://schemas.microsoft.com/office/drawing/2010/main" val="0"/>
              </a:ext>
            </a:extLst>
          </a:blip>
          <a:srcRect/>
          <a:stretch>
            <a:fillRect/>
          </a:stretch>
        </p:blipFill>
        <p:spPr>
          <a:xfrm>
            <a:off x="900113" y="1676400"/>
            <a:ext cx="3354387" cy="4114800"/>
          </a:xfrm>
        </p:spPr>
      </p:pic>
      <p:pic>
        <p:nvPicPr>
          <p:cNvPr id="27652" name="Content Placeholder 2"/>
          <p:cNvPicPr>
            <a:picLocks noGrp="1" noChangeAspect="1"/>
          </p:cNvPicPr>
          <p:nvPr>
            <p:ph sz="half" idx="2"/>
          </p:nvPr>
        </p:nvPicPr>
        <p:blipFill>
          <a:blip r:embed="rId4" cstate="email">
            <a:extLst>
              <a:ext uri="{28A0092B-C50C-407E-A947-70E740481C1C}">
                <a14:useLocalDpi xmlns:a14="http://schemas.microsoft.com/office/drawing/2010/main" val="0"/>
              </a:ext>
            </a:extLst>
          </a:blip>
          <a:srcRect/>
          <a:stretch>
            <a:fillRect/>
          </a:stretch>
        </p:blipFill>
        <p:spPr>
          <a:xfrm>
            <a:off x="4451350" y="1676400"/>
            <a:ext cx="4083050" cy="4114800"/>
          </a:xfrm>
        </p:spPr>
      </p:pic>
      <p:sp>
        <p:nvSpPr>
          <p:cNvPr id="27653" name="TextBox 2"/>
          <p:cNvSpPr txBox="1">
            <a:spLocks noChangeArrowheads="1"/>
          </p:cNvSpPr>
          <p:nvPr/>
        </p:nvSpPr>
        <p:spPr bwMode="auto">
          <a:xfrm>
            <a:off x="304800" y="6642556"/>
            <a:ext cx="396081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84" charset="0"/>
              </a:defRPr>
            </a:lvl1pPr>
            <a:lvl2pPr marL="742950" indent="-285750">
              <a:defRPr sz="2400">
                <a:solidFill>
                  <a:schemeClr val="tx1"/>
                </a:solidFill>
                <a:latin typeface="Times" pitchFamily="84" charset="0"/>
              </a:defRPr>
            </a:lvl2pPr>
            <a:lvl3pPr marL="1143000" indent="-228600">
              <a:defRPr sz="2400">
                <a:solidFill>
                  <a:schemeClr val="tx1"/>
                </a:solidFill>
                <a:latin typeface="Times" pitchFamily="84" charset="0"/>
              </a:defRPr>
            </a:lvl3pPr>
            <a:lvl4pPr marL="1600200" indent="-228600">
              <a:defRPr sz="2400">
                <a:solidFill>
                  <a:schemeClr val="tx1"/>
                </a:solidFill>
                <a:latin typeface="Times" pitchFamily="84" charset="0"/>
              </a:defRPr>
            </a:lvl4pPr>
            <a:lvl5pPr marL="2057400" indent="-228600">
              <a:defRPr sz="2400">
                <a:solidFill>
                  <a:schemeClr val="tx1"/>
                </a:solidFill>
                <a:latin typeface="Times" pitchFamily="84" charset="0"/>
              </a:defRPr>
            </a:lvl5pPr>
            <a:lvl6pPr marL="2514600" indent="-228600" eaLnBrk="0" fontAlgn="base" hangingPunct="0">
              <a:spcBef>
                <a:spcPct val="0"/>
              </a:spcBef>
              <a:spcAft>
                <a:spcPct val="0"/>
              </a:spcAft>
              <a:defRPr sz="2400">
                <a:solidFill>
                  <a:schemeClr val="tx1"/>
                </a:solidFill>
                <a:latin typeface="Times" pitchFamily="84" charset="0"/>
              </a:defRPr>
            </a:lvl6pPr>
            <a:lvl7pPr marL="2971800" indent="-228600" eaLnBrk="0" fontAlgn="base" hangingPunct="0">
              <a:spcBef>
                <a:spcPct val="0"/>
              </a:spcBef>
              <a:spcAft>
                <a:spcPct val="0"/>
              </a:spcAft>
              <a:defRPr sz="2400">
                <a:solidFill>
                  <a:schemeClr val="tx1"/>
                </a:solidFill>
                <a:latin typeface="Times" pitchFamily="84" charset="0"/>
              </a:defRPr>
            </a:lvl7pPr>
            <a:lvl8pPr marL="3429000" indent="-228600" eaLnBrk="0" fontAlgn="base" hangingPunct="0">
              <a:spcBef>
                <a:spcPct val="0"/>
              </a:spcBef>
              <a:spcAft>
                <a:spcPct val="0"/>
              </a:spcAft>
              <a:defRPr sz="2400">
                <a:solidFill>
                  <a:schemeClr val="tx1"/>
                </a:solidFill>
                <a:latin typeface="Times" pitchFamily="84" charset="0"/>
              </a:defRPr>
            </a:lvl8pPr>
            <a:lvl9pPr marL="3886200" indent="-228600" eaLnBrk="0" fontAlgn="base" hangingPunct="0">
              <a:spcBef>
                <a:spcPct val="0"/>
              </a:spcBef>
              <a:spcAft>
                <a:spcPct val="0"/>
              </a:spcAft>
              <a:defRPr sz="2400">
                <a:solidFill>
                  <a:schemeClr val="tx1"/>
                </a:solidFill>
                <a:latin typeface="Times" pitchFamily="84" charset="0"/>
              </a:defRPr>
            </a:lvl9pPr>
          </a:lstStyle>
          <a:p>
            <a:r>
              <a:rPr lang="en-US" altLang="en-US" sz="800" dirty="0">
                <a:latin typeface="Arial" charset="0"/>
                <a:ea typeface="MS PGothic" pitchFamily="34" charset="-128"/>
              </a:rPr>
              <a:t>Courtesy of Kallie Woods, MS, CGC</a:t>
            </a:r>
          </a:p>
        </p:txBody>
      </p:sp>
    </p:spTree>
    <p:extLst>
      <p:ext uri="{BB962C8B-B14F-4D97-AF65-F5344CB8AC3E}">
        <p14:creationId xmlns:p14="http://schemas.microsoft.com/office/powerpoint/2010/main" val="9947216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Image result for waves clipart"/>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t="36614" b="36221"/>
          <a:stretch/>
        </p:blipFill>
        <p:spPr bwMode="auto">
          <a:xfrm rot="16200000">
            <a:off x="-280856" y="3328854"/>
            <a:ext cx="7162802" cy="35269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Image result for bridge free clipart"/>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828800" y="1267090"/>
            <a:ext cx="2938322" cy="27432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Image result for bridge free clipart"/>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828800" y="3853341"/>
            <a:ext cx="2938322" cy="2743200"/>
          </a:xfrm>
          <a:prstGeom prst="rect">
            <a:avLst/>
          </a:prstGeom>
          <a:noFill/>
          <a:extLst>
            <a:ext uri="{909E8E84-426E-40DD-AFC4-6F175D3DCCD1}">
              <a14:hiddenFill xmlns:a14="http://schemas.microsoft.com/office/drawing/2010/main">
                <a:solidFill>
                  <a:srgbClr val="FFFFFF"/>
                </a:solidFill>
              </a14:hiddenFill>
            </a:ext>
          </a:extLst>
        </p:spPr>
      </p:pic>
      <p:sp>
        <p:nvSpPr>
          <p:cNvPr id="5" name="Multiply 4"/>
          <p:cNvSpPr/>
          <p:nvPr/>
        </p:nvSpPr>
        <p:spPr bwMode="auto">
          <a:xfrm>
            <a:off x="2576645" y="1904999"/>
            <a:ext cx="1447800" cy="1600200"/>
          </a:xfrm>
          <a:prstGeom prst="mathMultiply">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34" charset="-128"/>
            </a:endParaRPr>
          </a:p>
        </p:txBody>
      </p:sp>
      <p:sp>
        <p:nvSpPr>
          <p:cNvPr id="9" name="TextBox 8"/>
          <p:cNvSpPr txBox="1"/>
          <p:nvPr/>
        </p:nvSpPr>
        <p:spPr>
          <a:xfrm rot="18865899">
            <a:off x="2725445" y="2449470"/>
            <a:ext cx="1217503" cy="461665"/>
          </a:xfrm>
          <a:prstGeom prst="rect">
            <a:avLst/>
          </a:prstGeom>
          <a:noFill/>
        </p:spPr>
        <p:txBody>
          <a:bodyPr wrap="square" rtlCol="0">
            <a:spAutoFit/>
          </a:bodyPr>
          <a:lstStyle/>
          <a:p>
            <a:r>
              <a:rPr lang="en-US" b="1" dirty="0"/>
              <a:t>BRCA</a:t>
            </a:r>
          </a:p>
        </p:txBody>
      </p:sp>
      <p:grpSp>
        <p:nvGrpSpPr>
          <p:cNvPr id="2" name="Group 1">
            <a:extLst>
              <a:ext uri="{FF2B5EF4-FFF2-40B4-BE49-F238E27FC236}">
                <a16:creationId xmlns:a16="http://schemas.microsoft.com/office/drawing/2014/main" id="{4EEAE477-5330-4080-90F3-24DC39A8572D}"/>
              </a:ext>
            </a:extLst>
          </p:cNvPr>
          <p:cNvGrpSpPr/>
          <p:nvPr/>
        </p:nvGrpSpPr>
        <p:grpSpPr>
          <a:xfrm>
            <a:off x="533400" y="3588603"/>
            <a:ext cx="3391793" cy="2267608"/>
            <a:chOff x="533400" y="3588603"/>
            <a:chExt cx="3391793" cy="2267608"/>
          </a:xfrm>
        </p:grpSpPr>
        <p:pic>
          <p:nvPicPr>
            <p:cNvPr id="4104" name="Picture 8" descr="Image result for road closed clipart"/>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662652" y="4593670"/>
              <a:ext cx="1262541" cy="1262541"/>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Curved Connector 12"/>
            <p:cNvCxnSpPr/>
            <p:nvPr/>
          </p:nvCxnSpPr>
          <p:spPr bwMode="auto">
            <a:xfrm>
              <a:off x="1600200" y="3853341"/>
              <a:ext cx="1524000" cy="871059"/>
            </a:xfrm>
            <a:prstGeom prst="curvedConnector3">
              <a:avLst/>
            </a:prstGeom>
            <a:solidFill>
              <a:schemeClr val="accent1"/>
            </a:solidFill>
            <a:ln w="28575" cap="flat" cmpd="sng" algn="ctr">
              <a:solidFill>
                <a:schemeClr val="tx1"/>
              </a:solidFill>
              <a:prstDash val="solid"/>
              <a:round/>
              <a:headEnd type="none" w="med" len="me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 name="TextBox 15"/>
            <p:cNvSpPr txBox="1"/>
            <p:nvPr/>
          </p:nvSpPr>
          <p:spPr>
            <a:xfrm>
              <a:off x="533400" y="3588603"/>
              <a:ext cx="1447800" cy="830997"/>
            </a:xfrm>
            <a:prstGeom prst="rect">
              <a:avLst/>
            </a:prstGeom>
            <a:noFill/>
          </p:spPr>
          <p:txBody>
            <a:bodyPr wrap="square" rtlCol="0">
              <a:spAutoFit/>
            </a:bodyPr>
            <a:lstStyle/>
            <a:p>
              <a:r>
                <a:rPr lang="en-US" dirty="0"/>
                <a:t>PARP</a:t>
              </a:r>
            </a:p>
            <a:p>
              <a:r>
                <a:rPr lang="en-US" dirty="0"/>
                <a:t>Inhibitors</a:t>
              </a:r>
            </a:p>
          </p:txBody>
        </p:sp>
      </p:grpSp>
      <p:sp>
        <p:nvSpPr>
          <p:cNvPr id="18" name="Title 17"/>
          <p:cNvSpPr>
            <a:spLocks noGrp="1"/>
          </p:cNvSpPr>
          <p:nvPr>
            <p:ph type="title"/>
          </p:nvPr>
        </p:nvSpPr>
        <p:spPr/>
        <p:txBody>
          <a:bodyPr/>
          <a:lstStyle/>
          <a:p>
            <a:endParaRPr lang="en-US"/>
          </a:p>
        </p:txBody>
      </p:sp>
      <p:sp>
        <p:nvSpPr>
          <p:cNvPr id="24" name="Rectangle 23"/>
          <p:cNvSpPr/>
          <p:nvPr/>
        </p:nvSpPr>
        <p:spPr>
          <a:xfrm>
            <a:off x="6025697" y="1504770"/>
            <a:ext cx="3118303" cy="1200329"/>
          </a:xfrm>
          <a:prstGeom prst="rect">
            <a:avLst/>
          </a:prstGeom>
          <a:noFill/>
        </p:spPr>
        <p:txBody>
          <a:bodyPr wrap="square" lIns="91440" tIns="45720" rIns="91440" bIns="45720">
            <a:spAutoFit/>
          </a:bodyPr>
          <a:lstStyle/>
          <a:p>
            <a:pPr algn="ctr"/>
            <a:r>
              <a:rPr lang="en-US" sz="3600" b="1"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Targeted treatment</a:t>
            </a:r>
          </a:p>
        </p:txBody>
      </p:sp>
      <p:sp>
        <p:nvSpPr>
          <p:cNvPr id="19" name="TextBox 18"/>
          <p:cNvSpPr txBox="1"/>
          <p:nvPr/>
        </p:nvSpPr>
        <p:spPr>
          <a:xfrm>
            <a:off x="347522" y="6611779"/>
            <a:ext cx="4419600" cy="246221"/>
          </a:xfrm>
          <a:prstGeom prst="rect">
            <a:avLst/>
          </a:prstGeom>
          <a:noFill/>
        </p:spPr>
        <p:txBody>
          <a:bodyPr wrap="square" rtlCol="0">
            <a:spAutoFit/>
          </a:bodyPr>
          <a:lstStyle/>
          <a:p>
            <a:r>
              <a:rPr lang="en-US" sz="1000" dirty="0"/>
              <a:t>Thanks to Dr. Lisa </a:t>
            </a:r>
            <a:r>
              <a:rPr lang="en-US" sz="1000" dirty="0" err="1"/>
              <a:t>McCluskey</a:t>
            </a:r>
            <a:r>
              <a:rPr lang="en-US" sz="1000" dirty="0"/>
              <a:t> for this concept!</a:t>
            </a:r>
          </a:p>
        </p:txBody>
      </p:sp>
    </p:spTree>
    <p:extLst>
      <p:ext uri="{BB962C8B-B14F-4D97-AF65-F5344CB8AC3E}">
        <p14:creationId xmlns:p14="http://schemas.microsoft.com/office/powerpoint/2010/main" val="4187145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737D7391-EABB-4B4B-A7A0-F591DC64833D}"/>
              </a:ext>
            </a:extLst>
          </p:cNvPr>
          <p:cNvSpPr>
            <a:spLocks noGrp="1" noChangeArrowheads="1"/>
          </p:cNvSpPr>
          <p:nvPr>
            <p:ph type="title"/>
          </p:nvPr>
        </p:nvSpPr>
        <p:spPr/>
        <p:txBody>
          <a:bodyPr/>
          <a:lstStyle/>
          <a:p>
            <a:pPr eaLnBrk="1" hangingPunct="1"/>
            <a:r>
              <a:rPr lang="en-US" altLang="en-US"/>
              <a:t>Types of results from genetic testing</a:t>
            </a:r>
          </a:p>
        </p:txBody>
      </p:sp>
      <p:sp>
        <p:nvSpPr>
          <p:cNvPr id="35843" name="Rectangle 3">
            <a:extLst>
              <a:ext uri="{FF2B5EF4-FFF2-40B4-BE49-F238E27FC236}">
                <a16:creationId xmlns:a16="http://schemas.microsoft.com/office/drawing/2014/main" id="{CCC64A8A-C5E0-45E2-A205-65297E36B781}"/>
              </a:ext>
            </a:extLst>
          </p:cNvPr>
          <p:cNvSpPr>
            <a:spLocks noGrp="1" noChangeArrowheads="1"/>
          </p:cNvSpPr>
          <p:nvPr>
            <p:ph type="body" idx="1"/>
          </p:nvPr>
        </p:nvSpPr>
        <p:spPr>
          <a:xfrm>
            <a:off x="1295400" y="1981200"/>
            <a:ext cx="7162800" cy="4648200"/>
          </a:xfrm>
        </p:spPr>
        <p:txBody>
          <a:bodyPr/>
          <a:lstStyle/>
          <a:p>
            <a:pPr eaLnBrk="1" hangingPunct="1">
              <a:lnSpc>
                <a:spcPct val="90000"/>
              </a:lnSpc>
              <a:buFontTx/>
              <a:buChar char="•"/>
            </a:pPr>
            <a:r>
              <a:rPr lang="en-US" altLang="en-US" dirty="0"/>
              <a:t>Negative: no mutation detected </a:t>
            </a:r>
          </a:p>
          <a:p>
            <a:pPr lvl="1" eaLnBrk="1" hangingPunct="1">
              <a:lnSpc>
                <a:spcPct val="90000"/>
              </a:lnSpc>
            </a:pPr>
            <a:r>
              <a:rPr lang="en-US" altLang="en-US" dirty="0"/>
              <a:t>Base cancer risks on family history</a:t>
            </a:r>
          </a:p>
          <a:p>
            <a:pPr eaLnBrk="1" hangingPunct="1">
              <a:lnSpc>
                <a:spcPct val="90000"/>
              </a:lnSpc>
              <a:buFontTx/>
              <a:buChar char="•"/>
            </a:pPr>
            <a:endParaRPr lang="en-US" altLang="en-US" dirty="0"/>
          </a:p>
          <a:p>
            <a:pPr eaLnBrk="1" hangingPunct="1">
              <a:lnSpc>
                <a:spcPct val="90000"/>
              </a:lnSpc>
              <a:buFontTx/>
              <a:buChar char="•"/>
            </a:pPr>
            <a:r>
              <a:rPr lang="en-US" altLang="en-US" dirty="0"/>
              <a:t>Positive: mutation detected that causes an increased risk for cancer</a:t>
            </a:r>
          </a:p>
          <a:p>
            <a:pPr lvl="1" eaLnBrk="1" hangingPunct="1">
              <a:lnSpc>
                <a:spcPct val="90000"/>
              </a:lnSpc>
            </a:pPr>
            <a:r>
              <a:rPr lang="en-US" altLang="en-US" dirty="0"/>
              <a:t>Follow management guidelines for care</a:t>
            </a:r>
          </a:p>
          <a:p>
            <a:pPr lvl="1" eaLnBrk="1" hangingPunct="1">
              <a:lnSpc>
                <a:spcPct val="90000"/>
              </a:lnSpc>
            </a:pPr>
            <a:r>
              <a:rPr lang="en-US" altLang="en-US" dirty="0"/>
              <a:t>Offer genetic testing to other family members</a:t>
            </a:r>
          </a:p>
          <a:p>
            <a:pPr eaLnBrk="1" hangingPunct="1">
              <a:lnSpc>
                <a:spcPct val="90000"/>
              </a:lnSpc>
              <a:buFontTx/>
              <a:buChar char="•"/>
            </a:pPr>
            <a:endParaRPr lang="en-US" altLang="en-US" dirty="0"/>
          </a:p>
          <a:p>
            <a:pPr eaLnBrk="1" hangingPunct="1">
              <a:lnSpc>
                <a:spcPct val="90000"/>
              </a:lnSpc>
              <a:buFontTx/>
              <a:buChar char="•"/>
            </a:pPr>
            <a:r>
              <a:rPr lang="en-US" altLang="en-US" dirty="0"/>
              <a:t>Variant of uncertain significance (VUS):</a:t>
            </a:r>
          </a:p>
          <a:p>
            <a:pPr lvl="1" eaLnBrk="1" hangingPunct="1">
              <a:lnSpc>
                <a:spcPct val="90000"/>
              </a:lnSpc>
            </a:pPr>
            <a:r>
              <a:rPr lang="en-US" altLang="en-US" dirty="0"/>
              <a:t>Change identified, but not enough evidence to determine if disease causing or benign. Will be reclassified over time</a:t>
            </a:r>
          </a:p>
          <a:p>
            <a:pPr lvl="1" eaLnBrk="1" hangingPunct="1">
              <a:lnSpc>
                <a:spcPct val="90000"/>
              </a:lnSpc>
            </a:pPr>
            <a:r>
              <a:rPr lang="en-US" altLang="en-US" dirty="0"/>
              <a:t>Identified in 30% or more of patients testing on panels</a:t>
            </a:r>
          </a:p>
          <a:p>
            <a:pPr lvl="1" eaLnBrk="1" hangingPunct="1">
              <a:lnSpc>
                <a:spcPct val="90000"/>
              </a:lnSpc>
            </a:pPr>
            <a:r>
              <a:rPr lang="en-US" altLang="en-US" dirty="0"/>
              <a:t>Do not test family members. Exception: Research study</a:t>
            </a:r>
          </a:p>
          <a:p>
            <a:pPr lvl="1" eaLnBrk="1" hangingPunct="1">
              <a:lnSpc>
                <a:spcPct val="90000"/>
              </a:lnSpc>
            </a:pPr>
            <a:r>
              <a:rPr lang="en-US" altLang="en-US" dirty="0"/>
              <a:t>Base cancer risks on family history</a:t>
            </a:r>
          </a:p>
        </p:txBody>
      </p:sp>
    </p:spTree>
    <p:extLst>
      <p:ext uri="{BB962C8B-B14F-4D97-AF65-F5344CB8AC3E}">
        <p14:creationId xmlns:p14="http://schemas.microsoft.com/office/powerpoint/2010/main" val="8480900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584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584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35843">
                                            <p:txEl>
                                              <p:pRg st="1" end="1"/>
                                            </p:txEl>
                                          </p:spTgt>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3584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584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584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35843">
                                            <p:txEl>
                                              <p:pRg st="4" end="4"/>
                                            </p:txEl>
                                          </p:spTgt>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35843">
                                            <p:txEl>
                                              <p:pRg st="5" end="5"/>
                                            </p:txEl>
                                          </p:spTgt>
                                        </p:tgtEl>
                                        <p:attrNameLst>
                                          <p:attrName>style.visibility</p:attrName>
                                        </p:attrNameLst>
                                      </p:cBhvr>
                                      <p:to>
                                        <p:strVal val="hidden"/>
                                      </p:to>
                                    </p:set>
                                  </p:childTnLst>
                                </p:cTn>
                              </p:par>
                              <p:par>
                                <p:cTn id="25" presetID="1" presetClass="entr" presetSubtype="0" fill="hold" nodeType="withEffect">
                                  <p:stCondLst>
                                    <p:cond delay="0"/>
                                  </p:stCondLst>
                                  <p:childTnLst>
                                    <p:set>
                                      <p:cBhvr>
                                        <p:cTn id="26" dur="1" fill="hold">
                                          <p:stCondLst>
                                            <p:cond delay="0"/>
                                          </p:stCondLst>
                                        </p:cTn>
                                        <p:tgtEl>
                                          <p:spTgt spid="35843">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5843">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5843">
                                            <p:txEl>
                                              <p:pRg st="9" end="9"/>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5843">
                                            <p:txEl>
                                              <p:pRg st="10" end="10"/>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584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5E843864-FD4C-4252-938E-AACF1B680900}"/>
              </a:ext>
            </a:extLst>
          </p:cNvPr>
          <p:cNvSpPr>
            <a:spLocks noGrp="1" noChangeArrowheads="1"/>
          </p:cNvSpPr>
          <p:nvPr>
            <p:ph type="title"/>
          </p:nvPr>
        </p:nvSpPr>
        <p:spPr/>
        <p:txBody>
          <a:bodyPr/>
          <a:lstStyle/>
          <a:p>
            <a:pPr eaLnBrk="1" hangingPunct="1"/>
            <a:r>
              <a:rPr lang="en-US" altLang="en-US"/>
              <a:t>Thinking about the future</a:t>
            </a:r>
          </a:p>
        </p:txBody>
      </p:sp>
      <p:sp>
        <p:nvSpPr>
          <p:cNvPr id="33795" name="Rectangle 3">
            <a:extLst>
              <a:ext uri="{FF2B5EF4-FFF2-40B4-BE49-F238E27FC236}">
                <a16:creationId xmlns:a16="http://schemas.microsoft.com/office/drawing/2014/main" id="{8D7286A2-712A-49C6-A861-72A04FB2F322}"/>
              </a:ext>
            </a:extLst>
          </p:cNvPr>
          <p:cNvSpPr>
            <a:spLocks noGrp="1" noChangeArrowheads="1"/>
          </p:cNvSpPr>
          <p:nvPr>
            <p:ph type="body" idx="1"/>
          </p:nvPr>
        </p:nvSpPr>
        <p:spPr/>
        <p:txBody>
          <a:bodyPr/>
          <a:lstStyle/>
          <a:p>
            <a:pPr eaLnBrk="1" hangingPunct="1">
              <a:buFontTx/>
              <a:buChar char="•"/>
            </a:pPr>
            <a:r>
              <a:rPr lang="en-US" altLang="en-US" dirty="0"/>
              <a:t>DNA banking</a:t>
            </a:r>
          </a:p>
          <a:p>
            <a:pPr lvl="1" eaLnBrk="1" hangingPunct="1"/>
            <a:r>
              <a:rPr lang="en-US" altLang="en-US" dirty="0"/>
              <a:t>Store DNA at a facility for future testing</a:t>
            </a:r>
          </a:p>
          <a:p>
            <a:pPr eaLnBrk="1" hangingPunct="1">
              <a:buFontTx/>
              <a:buChar char="•"/>
            </a:pPr>
            <a:endParaRPr lang="en-US" altLang="en-US" dirty="0"/>
          </a:p>
          <a:p>
            <a:pPr eaLnBrk="1" hangingPunct="1">
              <a:buFontTx/>
              <a:buChar char="•"/>
            </a:pPr>
            <a:r>
              <a:rPr lang="en-US" altLang="en-US" dirty="0"/>
              <a:t>Fertility preservation and family planning</a:t>
            </a:r>
          </a:p>
          <a:p>
            <a:pPr lvl="1" eaLnBrk="1" hangingPunct="1"/>
            <a:r>
              <a:rPr lang="en-US" altLang="en-US" dirty="0"/>
              <a:t>Freezing eggs</a:t>
            </a:r>
          </a:p>
          <a:p>
            <a:pPr lvl="1" eaLnBrk="1" hangingPunct="1"/>
            <a:r>
              <a:rPr lang="en-US" altLang="en-US" dirty="0"/>
              <a:t>Donor eggs</a:t>
            </a:r>
          </a:p>
          <a:p>
            <a:pPr lvl="1" eaLnBrk="1" hangingPunct="1"/>
            <a:r>
              <a:rPr lang="en-US" altLang="en-US" dirty="0"/>
              <a:t>Pre-implantation Genetic Diagnosis (PGD)</a:t>
            </a:r>
          </a:p>
        </p:txBody>
      </p:sp>
      <p:pic>
        <p:nvPicPr>
          <p:cNvPr id="37894" name="Picture 6" descr="Embryo test guide: pre-implantation genetic diagnosis">
            <a:extLst>
              <a:ext uri="{FF2B5EF4-FFF2-40B4-BE49-F238E27FC236}">
                <a16:creationId xmlns:a16="http://schemas.microsoft.com/office/drawing/2014/main" id="{E7CF85B0-5134-4D2C-BC30-3E94901BA5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4195763"/>
            <a:ext cx="4876800" cy="2649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0CF7E40D-AC24-430C-990F-69A5171F0CDA}"/>
              </a:ext>
            </a:extLst>
          </p:cNvPr>
          <p:cNvSpPr txBox="1">
            <a:spLocks noChangeArrowheads="1"/>
          </p:cNvSpPr>
          <p:nvPr/>
        </p:nvSpPr>
        <p:spPr bwMode="auto">
          <a:xfrm>
            <a:off x="1066800" y="6616700"/>
            <a:ext cx="36576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a:solidFill>
                  <a:srgbClr val="887E6F"/>
                </a:solidFill>
                <a:latin typeface="Verdana" panose="020B0604030504040204" pitchFamily="34" charset="0"/>
                <a:ea typeface="Arial Unicode MS" panose="020B0604020202020204" pitchFamily="34" charset="-128"/>
                <a:cs typeface="Arial Unicode MS" panose="020B0604020202020204" pitchFamily="34" charset="-128"/>
              </a:defRPr>
            </a:lvl1pPr>
            <a:lvl2pPr marL="742950" indent="-285750">
              <a:spcBef>
                <a:spcPct val="20000"/>
              </a:spcBef>
              <a:buChar char="•"/>
              <a:defRPr sz="1600">
                <a:solidFill>
                  <a:srgbClr val="887E6F"/>
                </a:solidFill>
                <a:latin typeface="Verdana" panose="020B0604030504040204" pitchFamily="34" charset="0"/>
                <a:ea typeface="Arial Unicode MS" panose="020B0604020202020204" pitchFamily="34" charset="-128"/>
                <a:cs typeface="Arial Unicode MS" panose="020B0604020202020204" pitchFamily="34" charset="-128"/>
              </a:defRPr>
            </a:lvl2pPr>
            <a:lvl3pPr marL="1143000" indent="-228600">
              <a:spcBef>
                <a:spcPct val="20000"/>
              </a:spcBef>
              <a:buFont typeface="Arial" panose="020B0604020202020204" pitchFamily="34" charset="0"/>
              <a:buChar char="-"/>
              <a:defRPr sz="1400">
                <a:solidFill>
                  <a:srgbClr val="887E6F"/>
                </a:solidFill>
                <a:latin typeface="Verdana" panose="020B0604030504040204" pitchFamily="34" charset="0"/>
                <a:ea typeface="Arial Unicode MS" panose="020B0604020202020204" pitchFamily="34" charset="-128"/>
                <a:cs typeface="Arial Unicode MS" panose="020B0604020202020204" pitchFamily="34" charset="-128"/>
              </a:defRPr>
            </a:lvl3pPr>
            <a:lvl4pPr marL="1600200" indent="-228600">
              <a:spcBef>
                <a:spcPct val="20000"/>
              </a:spcBef>
              <a:defRPr sz="2000">
                <a:solidFill>
                  <a:schemeClr val="tx1"/>
                </a:solidFill>
                <a:latin typeface="Arial" panose="020B0604020202020204" pitchFamily="34" charset="0"/>
                <a:ea typeface="ＭＳ Ｐゴシック" panose="020B0600070205080204" pitchFamily="34" charset="-128"/>
                <a:cs typeface="Arial Unicode MS" panose="020B060402020202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cs typeface="Arial Unicode MS" panose="020B060402020202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cs typeface="Arial Unicode MS" panose="020B060402020202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cs typeface="Arial Unicode MS" panose="020B060402020202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cs typeface="Arial Unicode MS" panose="020B060402020202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cs typeface="Arial Unicode MS" panose="020B0604020202020204" pitchFamily="34" charset="-128"/>
              </a:defRPr>
            </a:lvl9pPr>
          </a:lstStyle>
          <a:p>
            <a:pPr>
              <a:spcBef>
                <a:spcPct val="0"/>
              </a:spcBef>
            </a:pPr>
            <a:r>
              <a:rPr lang="en-US" altLang="en-US" sz="800">
                <a:solidFill>
                  <a:schemeClr val="tx1"/>
                </a:solidFill>
                <a:latin typeface="Arial" panose="020B0604020202020204" pitchFamily="34" charset="0"/>
                <a:ea typeface="ＭＳ Ｐゴシック" panose="020B0600070205080204" pitchFamily="34" charset="-128"/>
              </a:rPr>
              <a:t>http://news.bbc.co.uk/2/hi/health/5079802.stm</a:t>
            </a:r>
          </a:p>
        </p:txBody>
      </p:sp>
    </p:spTree>
    <p:extLst>
      <p:ext uri="{BB962C8B-B14F-4D97-AF65-F5344CB8AC3E}">
        <p14:creationId xmlns:p14="http://schemas.microsoft.com/office/powerpoint/2010/main" val="366222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379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33795">
                                            <p:txEl>
                                              <p:pRg st="0" end="0"/>
                                            </p:txEl>
                                          </p:spTgt>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33795">
                                            <p:txEl>
                                              <p:pRg st="1" end="1"/>
                                            </p:txEl>
                                          </p:spTgt>
                                        </p:tgtEl>
                                        <p:attrNameLst>
                                          <p:attrName>style.visibility</p:attrName>
                                        </p:attrNameLst>
                                      </p:cBhvr>
                                      <p:to>
                                        <p:strVal val="hidden"/>
                                      </p:to>
                                    </p:set>
                                  </p:childTnLst>
                                </p:cTn>
                              </p:par>
                              <p:par>
                                <p:cTn id="15" presetID="1" presetClass="entr" presetSubtype="0" fill="hold" nodeType="withEffect">
                                  <p:stCondLst>
                                    <p:cond delay="0"/>
                                  </p:stCondLst>
                                  <p:childTnLst>
                                    <p:set>
                                      <p:cBhvr>
                                        <p:cTn id="16" dur="1" fill="hold">
                                          <p:stCondLst>
                                            <p:cond delay="0"/>
                                          </p:stCondLst>
                                        </p:cTn>
                                        <p:tgtEl>
                                          <p:spTgt spid="33795">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3795">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3795">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3795">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789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a:extLst>
              <a:ext uri="{FF2B5EF4-FFF2-40B4-BE49-F238E27FC236}">
                <a16:creationId xmlns:a16="http://schemas.microsoft.com/office/drawing/2014/main" id="{86ADFA52-F2DF-40DB-B803-B73EF0186D43}"/>
              </a:ext>
            </a:extLst>
          </p:cNvPr>
          <p:cNvSpPr>
            <a:spLocks noGrp="1"/>
          </p:cNvSpPr>
          <p:nvPr>
            <p:ph type="title"/>
          </p:nvPr>
        </p:nvSpPr>
        <p:spPr>
          <a:xfrm>
            <a:off x="990600" y="609600"/>
            <a:ext cx="8001000" cy="1143000"/>
          </a:xfrm>
        </p:spPr>
        <p:txBody>
          <a:bodyPr/>
          <a:lstStyle/>
          <a:p>
            <a:r>
              <a:rPr lang="en-US" altLang="en-US"/>
              <a:t>Perceived barriers to genetic testing</a:t>
            </a:r>
          </a:p>
        </p:txBody>
      </p:sp>
      <p:sp>
        <p:nvSpPr>
          <p:cNvPr id="34819" name="Content Placeholder 2">
            <a:extLst>
              <a:ext uri="{FF2B5EF4-FFF2-40B4-BE49-F238E27FC236}">
                <a16:creationId xmlns:a16="http://schemas.microsoft.com/office/drawing/2014/main" id="{D56B8274-8DBB-4EF1-917C-1A58AFF28ACE}"/>
              </a:ext>
            </a:extLst>
          </p:cNvPr>
          <p:cNvSpPr>
            <a:spLocks noGrp="1"/>
          </p:cNvSpPr>
          <p:nvPr>
            <p:ph idx="1"/>
          </p:nvPr>
        </p:nvSpPr>
        <p:spPr>
          <a:xfrm>
            <a:off x="990600" y="1981200"/>
            <a:ext cx="7772400" cy="3810000"/>
          </a:xfrm>
        </p:spPr>
        <p:txBody>
          <a:bodyPr/>
          <a:lstStyle/>
          <a:p>
            <a:pPr>
              <a:buFontTx/>
              <a:buChar char="•"/>
            </a:pPr>
            <a:r>
              <a:rPr lang="en-US" altLang="en-US" dirty="0"/>
              <a:t>“My insurance won’t cover it / testing is too expensive”</a:t>
            </a:r>
          </a:p>
          <a:p>
            <a:pPr lvl="1"/>
            <a:r>
              <a:rPr lang="en-US" altLang="en-US" dirty="0"/>
              <a:t>Most payers support genetic testing if you meet criteria (even if you don’t have cancer yourself)</a:t>
            </a:r>
          </a:p>
          <a:p>
            <a:pPr lvl="1"/>
            <a:r>
              <a:rPr lang="en-US" altLang="en-US" dirty="0"/>
              <a:t>For underinsured/uninsured patients, financial assistance and reduced OOP rates are available</a:t>
            </a:r>
          </a:p>
          <a:p>
            <a:pPr lvl="1"/>
            <a:r>
              <a:rPr lang="en-US" altLang="en-US" dirty="0"/>
              <a:t>Labs try to be up front about cost and limit financial surprises</a:t>
            </a:r>
          </a:p>
          <a:p>
            <a:pPr>
              <a:buFontTx/>
              <a:buChar char="•"/>
            </a:pPr>
            <a:r>
              <a:rPr lang="en-US" altLang="en-US" dirty="0"/>
              <a:t>“I’m worried about insurance discrimination”</a:t>
            </a:r>
          </a:p>
          <a:p>
            <a:pPr lvl="1"/>
            <a:r>
              <a:rPr lang="en-US" altLang="en-US" dirty="0"/>
              <a:t>Genetic Information Nondiscrimination Act (2008)</a:t>
            </a:r>
          </a:p>
          <a:p>
            <a:pPr lvl="1"/>
            <a:r>
              <a:rPr lang="en-US" altLang="en-US" dirty="0"/>
              <a:t>Oregon State genetics privacy law (2006)</a:t>
            </a:r>
          </a:p>
          <a:p>
            <a:pPr>
              <a:buFontTx/>
              <a:buChar char="•"/>
            </a:pPr>
            <a:r>
              <a:rPr lang="en-US" altLang="en-US" dirty="0"/>
              <a:t>“Test results won’t change what I’m doing”</a:t>
            </a:r>
          </a:p>
          <a:p>
            <a:pPr lvl="1"/>
            <a:r>
              <a:rPr lang="en-US" altLang="en-US" dirty="0"/>
              <a:t>True in few cases</a:t>
            </a:r>
          </a:p>
          <a:p>
            <a:pPr lvl="1"/>
            <a:r>
              <a:rPr lang="en-US" altLang="en-US" dirty="0"/>
              <a:t>A positive result may lead to increased or additional screening, options for prevention</a:t>
            </a:r>
          </a:p>
          <a:p>
            <a:pPr lvl="1"/>
            <a:r>
              <a:rPr lang="en-US" altLang="en-US" dirty="0"/>
              <a:t>A negative result may reduce current screening</a:t>
            </a:r>
          </a:p>
          <a:p>
            <a:pPr lvl="1"/>
            <a:r>
              <a:rPr lang="en-US" altLang="en-US" dirty="0"/>
              <a:t>Impact on risk to family members</a:t>
            </a:r>
          </a:p>
          <a:p>
            <a:pPr>
              <a:buFontTx/>
              <a:buChar char="•"/>
            </a:pPr>
            <a:endParaRPr lang="en-US" altLang="en-US" dirty="0"/>
          </a:p>
        </p:txBody>
      </p:sp>
    </p:spTree>
    <p:extLst>
      <p:ext uri="{BB962C8B-B14F-4D97-AF65-F5344CB8AC3E}">
        <p14:creationId xmlns:p14="http://schemas.microsoft.com/office/powerpoint/2010/main" val="1006115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81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4819">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4819">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4819">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34819">
                                            <p:txEl>
                                              <p:pRg st="0" end="0"/>
                                            </p:txEl>
                                          </p:spTgt>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34819">
                                            <p:txEl>
                                              <p:pRg st="1" end="1"/>
                                            </p:txEl>
                                          </p:spTgt>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34819">
                                            <p:txEl>
                                              <p:pRg st="2" end="2"/>
                                            </p:txEl>
                                          </p:spTgt>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34819">
                                            <p:txEl>
                                              <p:pRg st="3" end="3"/>
                                            </p:txEl>
                                          </p:spTgt>
                                        </p:tgtEl>
                                        <p:attrNameLst>
                                          <p:attrName>style.visibility</p:attrName>
                                        </p:attrNameLst>
                                      </p:cBhvr>
                                      <p:to>
                                        <p:strVal val="hidden"/>
                                      </p:to>
                                    </p:set>
                                  </p:childTnLst>
                                </p:cTn>
                              </p:par>
                            </p:childTnLst>
                          </p:cTn>
                        </p:par>
                        <p:par>
                          <p:cTn id="23" fill="hold">
                            <p:stCondLst>
                              <p:cond delay="0"/>
                            </p:stCondLst>
                            <p:childTnLst>
                              <p:par>
                                <p:cTn id="24" presetID="1" presetClass="entr" presetSubtype="0" fill="hold" nodeType="afterEffect">
                                  <p:stCondLst>
                                    <p:cond delay="0"/>
                                  </p:stCondLst>
                                  <p:childTnLst>
                                    <p:set>
                                      <p:cBhvr>
                                        <p:cTn id="25" dur="1" fill="hold">
                                          <p:stCondLst>
                                            <p:cond delay="0"/>
                                          </p:stCondLst>
                                        </p:cTn>
                                        <p:tgtEl>
                                          <p:spTgt spid="34819">
                                            <p:txEl>
                                              <p:pRg st="4" end="4"/>
                                            </p:txEl>
                                          </p:spTgt>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34819">
                                            <p:txEl>
                                              <p:pRg st="5" end="5"/>
                                            </p:txEl>
                                          </p:spTgt>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34819">
                                            <p:txEl>
                                              <p:pRg st="6" end="6"/>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xit" presetSubtype="0" fill="hold" nodeType="clickEffect">
                                  <p:stCondLst>
                                    <p:cond delay="0"/>
                                  </p:stCondLst>
                                  <p:childTnLst>
                                    <p:set>
                                      <p:cBhvr>
                                        <p:cTn id="33" dur="1" fill="hold">
                                          <p:stCondLst>
                                            <p:cond delay="0"/>
                                          </p:stCondLst>
                                        </p:cTn>
                                        <p:tgtEl>
                                          <p:spTgt spid="34819">
                                            <p:txEl>
                                              <p:pRg st="4" end="4"/>
                                            </p:txEl>
                                          </p:spTgt>
                                        </p:tgtEl>
                                        <p:attrNameLst>
                                          <p:attrName>style.visibility</p:attrName>
                                        </p:attrNameLst>
                                      </p:cBhvr>
                                      <p:to>
                                        <p:strVal val="hidden"/>
                                      </p:to>
                                    </p:set>
                                  </p:childTnLst>
                                </p:cTn>
                              </p:par>
                              <p:par>
                                <p:cTn id="34" presetID="1" presetClass="exit" presetSubtype="0" fill="hold" nodeType="withEffect">
                                  <p:stCondLst>
                                    <p:cond delay="0"/>
                                  </p:stCondLst>
                                  <p:childTnLst>
                                    <p:set>
                                      <p:cBhvr>
                                        <p:cTn id="35" dur="1" fill="hold">
                                          <p:stCondLst>
                                            <p:cond delay="0"/>
                                          </p:stCondLst>
                                        </p:cTn>
                                        <p:tgtEl>
                                          <p:spTgt spid="34819">
                                            <p:txEl>
                                              <p:pRg st="5" end="5"/>
                                            </p:txEl>
                                          </p:spTgt>
                                        </p:tgtEl>
                                        <p:attrNameLst>
                                          <p:attrName>style.visibility</p:attrName>
                                        </p:attrNameLst>
                                      </p:cBhvr>
                                      <p:to>
                                        <p:strVal val="hidden"/>
                                      </p:to>
                                    </p:set>
                                  </p:childTnLst>
                                </p:cTn>
                              </p:par>
                              <p:par>
                                <p:cTn id="36" presetID="1" presetClass="exit" presetSubtype="0" fill="hold" nodeType="withEffect">
                                  <p:stCondLst>
                                    <p:cond delay="0"/>
                                  </p:stCondLst>
                                  <p:childTnLst>
                                    <p:set>
                                      <p:cBhvr>
                                        <p:cTn id="37" dur="1" fill="hold">
                                          <p:stCondLst>
                                            <p:cond delay="0"/>
                                          </p:stCondLst>
                                        </p:cTn>
                                        <p:tgtEl>
                                          <p:spTgt spid="34819">
                                            <p:txEl>
                                              <p:pRg st="6" end="6"/>
                                            </p:txEl>
                                          </p:spTgt>
                                        </p:tgtEl>
                                        <p:attrNameLst>
                                          <p:attrName>style.visibility</p:attrName>
                                        </p:attrNameLst>
                                      </p:cBhvr>
                                      <p:to>
                                        <p:strVal val="hidden"/>
                                      </p:to>
                                    </p:set>
                                  </p:childTnLst>
                                </p:cTn>
                              </p:par>
                              <p:par>
                                <p:cTn id="38" presetID="1" presetClass="entr" presetSubtype="0" fill="hold" nodeType="withEffect">
                                  <p:stCondLst>
                                    <p:cond delay="0"/>
                                  </p:stCondLst>
                                  <p:childTnLst>
                                    <p:set>
                                      <p:cBhvr>
                                        <p:cTn id="39" dur="1" fill="hold">
                                          <p:stCondLst>
                                            <p:cond delay="0"/>
                                          </p:stCondLst>
                                        </p:cTn>
                                        <p:tgtEl>
                                          <p:spTgt spid="34819">
                                            <p:txEl>
                                              <p:pRg st="7" end="7"/>
                                            </p:txEl>
                                          </p:spTgt>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34819">
                                            <p:txEl>
                                              <p:pRg st="8" end="8"/>
                                            </p:txEl>
                                          </p:spTgt>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0"/>
                                          </p:stCondLst>
                                        </p:cTn>
                                        <p:tgtEl>
                                          <p:spTgt spid="34819">
                                            <p:txEl>
                                              <p:pRg st="9" end="9"/>
                                            </p:txEl>
                                          </p:spTgt>
                                        </p:tgtEl>
                                        <p:attrNameLst>
                                          <p:attrName>style.visibility</p:attrName>
                                        </p:attrNameLst>
                                      </p:cBhvr>
                                      <p:to>
                                        <p:strVal val="visible"/>
                                      </p:to>
                                    </p:set>
                                  </p:childTnLst>
                                </p:cTn>
                              </p:par>
                              <p:par>
                                <p:cTn id="44" presetID="1" presetClass="entr" presetSubtype="0" fill="hold" nodeType="withEffect">
                                  <p:stCondLst>
                                    <p:cond delay="0"/>
                                  </p:stCondLst>
                                  <p:childTnLst>
                                    <p:set>
                                      <p:cBhvr>
                                        <p:cTn id="45" dur="1" fill="hold">
                                          <p:stCondLst>
                                            <p:cond delay="0"/>
                                          </p:stCondLst>
                                        </p:cTn>
                                        <p:tgtEl>
                                          <p:spTgt spid="34819">
                                            <p:txEl>
                                              <p:pRg st="10" end="10"/>
                                            </p:txEl>
                                          </p:spTgt>
                                        </p:tgtEl>
                                        <p:attrNameLst>
                                          <p:attrName>style.visibility</p:attrName>
                                        </p:attrNameLst>
                                      </p:cBhvr>
                                      <p:to>
                                        <p:strVal val="visible"/>
                                      </p:to>
                                    </p:set>
                                  </p:childTnLst>
                                </p:cTn>
                              </p:par>
                              <p:par>
                                <p:cTn id="46" presetID="1" presetClass="entr" presetSubtype="0" fill="hold" nodeType="withEffect">
                                  <p:stCondLst>
                                    <p:cond delay="0"/>
                                  </p:stCondLst>
                                  <p:childTnLst>
                                    <p:set>
                                      <p:cBhvr>
                                        <p:cTn id="47" dur="1" fill="hold">
                                          <p:stCondLst>
                                            <p:cond delay="0"/>
                                          </p:stCondLst>
                                        </p:cTn>
                                        <p:tgtEl>
                                          <p:spTgt spid="34819">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1"/>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03355" y="-228600"/>
            <a:ext cx="8840645"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533400" y="381000"/>
            <a:ext cx="5715000" cy="461665"/>
          </a:xfrm>
          <a:prstGeom prst="rect">
            <a:avLst/>
          </a:prstGeom>
          <a:noFill/>
        </p:spPr>
        <p:txBody>
          <a:bodyPr wrap="square" rtlCol="0">
            <a:spAutoFit/>
          </a:bodyPr>
          <a:lstStyle/>
          <a:p>
            <a:r>
              <a:rPr lang="en-US" dirty="0"/>
              <a:t>What is a genetic counselor?</a:t>
            </a:r>
          </a:p>
        </p:txBody>
      </p:sp>
      <p:sp>
        <p:nvSpPr>
          <p:cNvPr id="3" name="TextBox 2"/>
          <p:cNvSpPr txBox="1"/>
          <p:nvPr/>
        </p:nvSpPr>
        <p:spPr>
          <a:xfrm>
            <a:off x="304800" y="6596390"/>
            <a:ext cx="4876800" cy="261610"/>
          </a:xfrm>
          <a:prstGeom prst="rect">
            <a:avLst/>
          </a:prstGeom>
          <a:noFill/>
        </p:spPr>
        <p:txBody>
          <a:bodyPr wrap="square" rtlCol="0">
            <a:spAutoFit/>
          </a:bodyPr>
          <a:lstStyle/>
          <a:p>
            <a:r>
              <a:rPr lang="en-US" sz="1100" i="1" dirty="0"/>
              <a:t>Learn more at http://www.aboutgeneticcounselors.com/</a:t>
            </a:r>
          </a:p>
        </p:txBody>
      </p:sp>
    </p:spTree>
    <p:extLst>
      <p:ext uri="{BB962C8B-B14F-4D97-AF65-F5344CB8AC3E}">
        <p14:creationId xmlns:p14="http://schemas.microsoft.com/office/powerpoint/2010/main" val="33968770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a:extLst>
              <a:ext uri="{FF2B5EF4-FFF2-40B4-BE49-F238E27FC236}">
                <a16:creationId xmlns:a16="http://schemas.microsoft.com/office/drawing/2014/main" id="{7B93E9B7-AF02-42BD-9827-1DDCC4F44C85}"/>
              </a:ext>
            </a:extLst>
          </p:cNvPr>
          <p:cNvSpPr>
            <a:spLocks noGrp="1"/>
          </p:cNvSpPr>
          <p:nvPr>
            <p:ph type="title"/>
          </p:nvPr>
        </p:nvSpPr>
        <p:spPr/>
        <p:txBody>
          <a:bodyPr/>
          <a:lstStyle/>
          <a:p>
            <a:r>
              <a:rPr lang="en-US" altLang="en-US"/>
              <a:t>Resources</a:t>
            </a:r>
          </a:p>
        </p:txBody>
      </p:sp>
      <p:sp>
        <p:nvSpPr>
          <p:cNvPr id="35843" name="Content Placeholder 2">
            <a:extLst>
              <a:ext uri="{FF2B5EF4-FFF2-40B4-BE49-F238E27FC236}">
                <a16:creationId xmlns:a16="http://schemas.microsoft.com/office/drawing/2014/main" id="{918E3225-918F-41A6-8A1F-91DAAB985B00}"/>
              </a:ext>
            </a:extLst>
          </p:cNvPr>
          <p:cNvSpPr>
            <a:spLocks noGrp="1"/>
          </p:cNvSpPr>
          <p:nvPr>
            <p:ph idx="1"/>
          </p:nvPr>
        </p:nvSpPr>
        <p:spPr/>
        <p:txBody>
          <a:bodyPr/>
          <a:lstStyle/>
          <a:p>
            <a:pPr>
              <a:buFontTx/>
              <a:buChar char="•"/>
            </a:pPr>
            <a:r>
              <a:rPr lang="en-US" altLang="en-US"/>
              <a:t>Ovarian Cancer Alliance of Oregon and Southwest Washington</a:t>
            </a:r>
          </a:p>
          <a:p>
            <a:pPr lvl="1"/>
            <a:r>
              <a:rPr lang="en-US" altLang="en-US">
                <a:hlinkClick r:id="rId2"/>
              </a:rPr>
              <a:t>www.ovariancancerosw.org/</a:t>
            </a:r>
            <a:endParaRPr lang="en-US" altLang="en-US"/>
          </a:p>
          <a:p>
            <a:pPr lvl="1"/>
            <a:endParaRPr lang="en-US" altLang="en-US"/>
          </a:p>
          <a:p>
            <a:pPr>
              <a:buFontTx/>
              <a:buChar char="•"/>
            </a:pPr>
            <a:r>
              <a:rPr lang="en-US" altLang="en-US"/>
              <a:t>Sherie Hildrith Ovarian Cancer Foundation</a:t>
            </a:r>
          </a:p>
          <a:p>
            <a:pPr lvl="1"/>
            <a:r>
              <a:rPr lang="en-US" altLang="en-US">
                <a:hlinkClick r:id="rId3"/>
              </a:rPr>
              <a:t>www.shocfoundation.org/</a:t>
            </a:r>
            <a:endParaRPr lang="en-US" altLang="en-US"/>
          </a:p>
          <a:p>
            <a:pPr lvl="1"/>
            <a:endParaRPr lang="en-US" altLang="en-US"/>
          </a:p>
          <a:p>
            <a:pPr>
              <a:buFontTx/>
              <a:buChar char="•"/>
            </a:pPr>
            <a:r>
              <a:rPr lang="en-US" altLang="en-US"/>
              <a:t>FORCE (ovarian cancer page)</a:t>
            </a:r>
          </a:p>
          <a:p>
            <a:pPr lvl="1"/>
            <a:r>
              <a:rPr lang="en-US" altLang="en-US" u="sng">
                <a:hlinkClick r:id="rId4"/>
              </a:rPr>
              <a:t>http://www.facingourrisk.org/understanding-brca-and-hboc/KNOW-MORE.php</a:t>
            </a:r>
            <a:r>
              <a:rPr lang="en-US" altLang="en-US" u="sng"/>
              <a:t> </a:t>
            </a:r>
          </a:p>
          <a:p>
            <a:pPr lvl="1"/>
            <a:endParaRPr lang="en-US" altLang="en-US"/>
          </a:p>
          <a:p>
            <a:pPr>
              <a:buFontTx/>
              <a:buChar char="•"/>
            </a:pPr>
            <a:r>
              <a:rPr lang="en-US" altLang="en-US"/>
              <a:t>National Society of Genetic Counselors (to find a genetic counselor)</a:t>
            </a:r>
          </a:p>
          <a:p>
            <a:pPr lvl="1"/>
            <a:r>
              <a:rPr lang="en-US" altLang="en-US">
                <a:hlinkClick r:id="rId5"/>
              </a:rPr>
              <a:t>www.NSGC.org/</a:t>
            </a:r>
            <a:endParaRPr lang="en-US" altLang="en-US"/>
          </a:p>
          <a:p>
            <a:endParaRPr lang="en-US" altLang="en-US"/>
          </a:p>
          <a:p>
            <a:pPr lvl="1"/>
            <a:endParaRPr lang="en-US" altLang="en-US"/>
          </a:p>
          <a:p>
            <a:pPr lvl="1"/>
            <a:endParaRPr lang="en-US" altLang="en-US"/>
          </a:p>
          <a:p>
            <a:endParaRPr lang="en-US" altLang="en-US"/>
          </a:p>
          <a:p>
            <a:endParaRPr lang="en-US" altLang="en-US"/>
          </a:p>
        </p:txBody>
      </p:sp>
    </p:spTree>
    <p:extLst>
      <p:ext uri="{BB962C8B-B14F-4D97-AF65-F5344CB8AC3E}">
        <p14:creationId xmlns:p14="http://schemas.microsoft.com/office/powerpoint/2010/main" val="38316386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i="1" dirty="0"/>
              <a:t>Questions?</a:t>
            </a:r>
          </a:p>
        </p:txBody>
      </p:sp>
      <p:sp>
        <p:nvSpPr>
          <p:cNvPr id="3" name="Content Placeholder 2"/>
          <p:cNvSpPr>
            <a:spLocks noGrp="1"/>
          </p:cNvSpPr>
          <p:nvPr>
            <p:ph idx="1"/>
          </p:nvPr>
        </p:nvSpPr>
        <p:spPr>
          <a:xfrm>
            <a:off x="914400" y="3962400"/>
            <a:ext cx="7162800" cy="1828800"/>
          </a:xfrm>
        </p:spPr>
        <p:txBody>
          <a:bodyPr/>
          <a:lstStyle/>
          <a:p>
            <a:endParaRPr lang="en-US" dirty="0"/>
          </a:p>
          <a:p>
            <a:endParaRPr lang="en-US" dirty="0"/>
          </a:p>
          <a:p>
            <a:r>
              <a:rPr lang="en-US" dirty="0"/>
              <a:t>Genetic Risk Evaluation And Testing Program (GREAT)</a:t>
            </a:r>
          </a:p>
          <a:p>
            <a:r>
              <a:rPr lang="en-US" dirty="0"/>
              <a:t>Call to schedule an evaluation: </a:t>
            </a:r>
          </a:p>
          <a:p>
            <a:r>
              <a:rPr lang="en-US" dirty="0"/>
              <a:t>503-297-7403</a:t>
            </a:r>
          </a:p>
        </p:txBody>
      </p:sp>
      <p:sp>
        <p:nvSpPr>
          <p:cNvPr id="12" name="Right Triangle 11"/>
          <p:cNvSpPr/>
          <p:nvPr/>
        </p:nvSpPr>
        <p:spPr bwMode="auto">
          <a:xfrm>
            <a:off x="6669038" y="1389004"/>
            <a:ext cx="938450" cy="876868"/>
          </a:xfrm>
          <a:prstGeom prst="rtTriangl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34" charset="-128"/>
            </a:endParaRPr>
          </a:p>
        </p:txBody>
      </p:sp>
      <p:sp>
        <p:nvSpPr>
          <p:cNvPr id="18" name="Chord 17"/>
          <p:cNvSpPr/>
          <p:nvPr/>
        </p:nvSpPr>
        <p:spPr bwMode="auto">
          <a:xfrm rot="17426054">
            <a:off x="6411602" y="2155923"/>
            <a:ext cx="731788" cy="816541"/>
          </a:xfrm>
          <a:prstGeom prst="chord">
            <a:avLst/>
          </a:prstGeom>
          <a:solidFill>
            <a:srgbClr val="6D1D23"/>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34" charset="-128"/>
            </a:endParaRPr>
          </a:p>
        </p:txBody>
      </p:sp>
      <p:cxnSp>
        <p:nvCxnSpPr>
          <p:cNvPr id="19" name="Straight Connector 18"/>
          <p:cNvCxnSpPr>
            <a:stCxn id="12" idx="0"/>
          </p:cNvCxnSpPr>
          <p:nvPr/>
        </p:nvCxnSpPr>
        <p:spPr bwMode="auto">
          <a:xfrm>
            <a:off x="6669038" y="1389004"/>
            <a:ext cx="1" cy="1048603"/>
          </a:xfrm>
          <a:prstGeom prst="line">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20" name="Picture 2" descr="Image result for waves clipart"/>
          <p:cNvPicPr>
            <a:picLocks noChangeAspect="1" noChangeArrowheads="1"/>
          </p:cNvPicPr>
          <p:nvPr/>
        </p:nvPicPr>
        <p:blipFill rotWithShape="1">
          <a:blip r:embed="rId2">
            <a:extLst>
              <a:ext uri="{28A0092B-C50C-407E-A947-70E740481C1C}">
                <a14:useLocalDpi xmlns:a14="http://schemas.microsoft.com/office/drawing/2010/main" val="0"/>
              </a:ext>
            </a:extLst>
          </a:blip>
          <a:srcRect t="36614" b="36221"/>
          <a:stretch/>
        </p:blipFill>
        <p:spPr bwMode="auto">
          <a:xfrm>
            <a:off x="-264930" y="2608204"/>
            <a:ext cx="9817560" cy="35269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Image result for DNA clipart"/>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rot="17440524">
            <a:off x="6716078" y="1519712"/>
            <a:ext cx="527421" cy="7764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68796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9" name="Group 9"/>
          <p:cNvGrpSpPr>
            <a:grpSpLocks/>
          </p:cNvGrpSpPr>
          <p:nvPr/>
        </p:nvGrpSpPr>
        <p:grpSpPr bwMode="auto">
          <a:xfrm>
            <a:off x="365742" y="1073661"/>
            <a:ext cx="8778258" cy="4453875"/>
            <a:chOff x="179" y="1020"/>
            <a:chExt cx="5491" cy="2786"/>
          </a:xfrm>
        </p:grpSpPr>
        <p:pic>
          <p:nvPicPr>
            <p:cNvPr id="4100" name="Picture 10"/>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l="3101" t="7599" r="1560" b="8277"/>
            <a:stretch/>
          </p:blipFill>
          <p:spPr bwMode="auto">
            <a:xfrm>
              <a:off x="179" y="1020"/>
              <a:ext cx="5491" cy="2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Text Box 11"/>
            <p:cNvSpPr txBox="1">
              <a:spLocks noChangeArrowheads="1"/>
            </p:cNvSpPr>
            <p:nvPr/>
          </p:nvSpPr>
          <p:spPr bwMode="auto">
            <a:xfrm>
              <a:off x="960" y="2976"/>
              <a:ext cx="76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defRPr sz="2500">
                  <a:solidFill>
                    <a:schemeClr val="tx1"/>
                  </a:solidFill>
                  <a:latin typeface="Verdana" pitchFamily="34" charset="0"/>
                </a:defRPr>
              </a:lvl1pPr>
              <a:lvl2pPr marL="742950" indent="-285750" eaLnBrk="0" hangingPunct="0">
                <a:spcBef>
                  <a:spcPct val="20000"/>
                </a:spcBef>
                <a:buFont typeface="Arial" charset="0"/>
                <a:buChar char="•"/>
                <a:defRPr sz="2000">
                  <a:solidFill>
                    <a:schemeClr val="tx1"/>
                  </a:solidFill>
                  <a:latin typeface="Verdana" pitchFamily="34" charset="0"/>
                </a:defRPr>
              </a:lvl2pPr>
              <a:lvl3pPr marL="1143000" indent="-228600" eaLnBrk="0" hangingPunct="0">
                <a:spcBef>
                  <a:spcPct val="20000"/>
                </a:spcBef>
                <a:buFont typeface="Arial" charset="0"/>
                <a:buChar char="•"/>
                <a:defRPr sz="1500" i="1">
                  <a:solidFill>
                    <a:schemeClr val="tx1"/>
                  </a:solidFill>
                  <a:latin typeface="Verdana" pitchFamily="34" charset="0"/>
                </a:defRPr>
              </a:lvl3pPr>
              <a:lvl4pPr marL="1600200" indent="-228600" eaLnBrk="0" hangingPunct="0">
                <a:spcBef>
                  <a:spcPct val="20000"/>
                </a:spcBef>
                <a:buFont typeface="Arial" charset="0"/>
                <a:buChar char="•"/>
                <a:defRPr sz="1400">
                  <a:solidFill>
                    <a:schemeClr val="tx1"/>
                  </a:solidFill>
                  <a:latin typeface="Verdana" pitchFamily="34" charset="0"/>
                </a:defRPr>
              </a:lvl4pPr>
              <a:lvl5pPr marL="2057400" indent="-228600" eaLnBrk="0" hangingPunct="0">
                <a:spcBef>
                  <a:spcPct val="20000"/>
                </a:spcBef>
                <a:buFont typeface="Arial" charset="0"/>
                <a:buChar char="•"/>
                <a:defRPr sz="1400">
                  <a:solidFill>
                    <a:schemeClr val="tx1"/>
                  </a:solidFill>
                  <a:latin typeface="Verdana" pitchFamily="34" charset="0"/>
                </a:defRPr>
              </a:lvl5pPr>
              <a:lvl6pPr marL="2514600" indent="-228600" eaLnBrk="0" fontAlgn="base" hangingPunct="0">
                <a:spcBef>
                  <a:spcPct val="20000"/>
                </a:spcBef>
                <a:spcAft>
                  <a:spcPct val="0"/>
                </a:spcAft>
                <a:buFont typeface="Arial" charset="0"/>
                <a:buChar char="•"/>
                <a:defRPr sz="1400">
                  <a:solidFill>
                    <a:schemeClr val="tx1"/>
                  </a:solidFill>
                  <a:latin typeface="Verdana" pitchFamily="34" charset="0"/>
                </a:defRPr>
              </a:lvl6pPr>
              <a:lvl7pPr marL="2971800" indent="-228600" eaLnBrk="0" fontAlgn="base" hangingPunct="0">
                <a:spcBef>
                  <a:spcPct val="20000"/>
                </a:spcBef>
                <a:spcAft>
                  <a:spcPct val="0"/>
                </a:spcAft>
                <a:buFont typeface="Arial" charset="0"/>
                <a:buChar char="•"/>
                <a:defRPr sz="1400">
                  <a:solidFill>
                    <a:schemeClr val="tx1"/>
                  </a:solidFill>
                  <a:latin typeface="Verdana" pitchFamily="34" charset="0"/>
                </a:defRPr>
              </a:lvl7pPr>
              <a:lvl8pPr marL="3429000" indent="-228600" eaLnBrk="0" fontAlgn="base" hangingPunct="0">
                <a:spcBef>
                  <a:spcPct val="20000"/>
                </a:spcBef>
                <a:spcAft>
                  <a:spcPct val="0"/>
                </a:spcAft>
                <a:buFont typeface="Arial" charset="0"/>
                <a:buChar char="•"/>
                <a:defRPr sz="1400">
                  <a:solidFill>
                    <a:schemeClr val="tx1"/>
                  </a:solidFill>
                  <a:latin typeface="Verdana" pitchFamily="34" charset="0"/>
                </a:defRPr>
              </a:lvl8pPr>
              <a:lvl9pPr marL="3886200" indent="-228600" eaLnBrk="0" fontAlgn="base" hangingPunct="0">
                <a:spcBef>
                  <a:spcPct val="20000"/>
                </a:spcBef>
                <a:spcAft>
                  <a:spcPct val="0"/>
                </a:spcAft>
                <a:buFont typeface="Arial" charset="0"/>
                <a:buChar char="•"/>
                <a:defRPr sz="1400">
                  <a:solidFill>
                    <a:schemeClr val="tx1"/>
                  </a:solidFill>
                  <a:latin typeface="Verdana" pitchFamily="34" charset="0"/>
                </a:defRPr>
              </a:lvl9pPr>
            </a:lstStyle>
            <a:p>
              <a:pPr eaLnBrk="1" hangingPunct="1">
                <a:spcBef>
                  <a:spcPct val="50000"/>
                </a:spcBef>
                <a:buFontTx/>
                <a:buNone/>
              </a:pPr>
              <a:r>
                <a:rPr lang="en-US" altLang="en-US" sz="1800">
                  <a:latin typeface="Arial" charset="0"/>
                </a:rPr>
                <a:t>80%</a:t>
              </a:r>
            </a:p>
          </p:txBody>
        </p:sp>
        <p:sp>
          <p:nvSpPr>
            <p:cNvPr id="4102" name="Text Box 12"/>
            <p:cNvSpPr txBox="1">
              <a:spLocks noChangeArrowheads="1"/>
            </p:cNvSpPr>
            <p:nvPr/>
          </p:nvSpPr>
          <p:spPr bwMode="auto">
            <a:xfrm>
              <a:off x="1968" y="2304"/>
              <a:ext cx="67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defRPr sz="2500">
                  <a:solidFill>
                    <a:schemeClr val="tx1"/>
                  </a:solidFill>
                  <a:latin typeface="Verdana" pitchFamily="34" charset="0"/>
                </a:defRPr>
              </a:lvl1pPr>
              <a:lvl2pPr marL="742950" indent="-285750" eaLnBrk="0" hangingPunct="0">
                <a:spcBef>
                  <a:spcPct val="20000"/>
                </a:spcBef>
                <a:buFont typeface="Arial" charset="0"/>
                <a:buChar char="•"/>
                <a:defRPr sz="2000">
                  <a:solidFill>
                    <a:schemeClr val="tx1"/>
                  </a:solidFill>
                  <a:latin typeface="Verdana" pitchFamily="34" charset="0"/>
                </a:defRPr>
              </a:lvl2pPr>
              <a:lvl3pPr marL="1143000" indent="-228600" eaLnBrk="0" hangingPunct="0">
                <a:spcBef>
                  <a:spcPct val="20000"/>
                </a:spcBef>
                <a:buFont typeface="Arial" charset="0"/>
                <a:buChar char="•"/>
                <a:defRPr sz="1500" i="1">
                  <a:solidFill>
                    <a:schemeClr val="tx1"/>
                  </a:solidFill>
                  <a:latin typeface="Verdana" pitchFamily="34" charset="0"/>
                </a:defRPr>
              </a:lvl3pPr>
              <a:lvl4pPr marL="1600200" indent="-228600" eaLnBrk="0" hangingPunct="0">
                <a:spcBef>
                  <a:spcPct val="20000"/>
                </a:spcBef>
                <a:buFont typeface="Arial" charset="0"/>
                <a:buChar char="•"/>
                <a:defRPr sz="1400">
                  <a:solidFill>
                    <a:schemeClr val="tx1"/>
                  </a:solidFill>
                  <a:latin typeface="Verdana" pitchFamily="34" charset="0"/>
                </a:defRPr>
              </a:lvl4pPr>
              <a:lvl5pPr marL="2057400" indent="-228600" eaLnBrk="0" hangingPunct="0">
                <a:spcBef>
                  <a:spcPct val="20000"/>
                </a:spcBef>
                <a:buFont typeface="Arial" charset="0"/>
                <a:buChar char="•"/>
                <a:defRPr sz="1400">
                  <a:solidFill>
                    <a:schemeClr val="tx1"/>
                  </a:solidFill>
                  <a:latin typeface="Verdana" pitchFamily="34" charset="0"/>
                </a:defRPr>
              </a:lvl5pPr>
              <a:lvl6pPr marL="2514600" indent="-228600" eaLnBrk="0" fontAlgn="base" hangingPunct="0">
                <a:spcBef>
                  <a:spcPct val="20000"/>
                </a:spcBef>
                <a:spcAft>
                  <a:spcPct val="0"/>
                </a:spcAft>
                <a:buFont typeface="Arial" charset="0"/>
                <a:buChar char="•"/>
                <a:defRPr sz="1400">
                  <a:solidFill>
                    <a:schemeClr val="tx1"/>
                  </a:solidFill>
                  <a:latin typeface="Verdana" pitchFamily="34" charset="0"/>
                </a:defRPr>
              </a:lvl6pPr>
              <a:lvl7pPr marL="2971800" indent="-228600" eaLnBrk="0" fontAlgn="base" hangingPunct="0">
                <a:spcBef>
                  <a:spcPct val="20000"/>
                </a:spcBef>
                <a:spcAft>
                  <a:spcPct val="0"/>
                </a:spcAft>
                <a:buFont typeface="Arial" charset="0"/>
                <a:buChar char="•"/>
                <a:defRPr sz="1400">
                  <a:solidFill>
                    <a:schemeClr val="tx1"/>
                  </a:solidFill>
                  <a:latin typeface="Verdana" pitchFamily="34" charset="0"/>
                </a:defRPr>
              </a:lvl7pPr>
              <a:lvl8pPr marL="3429000" indent="-228600" eaLnBrk="0" fontAlgn="base" hangingPunct="0">
                <a:spcBef>
                  <a:spcPct val="20000"/>
                </a:spcBef>
                <a:spcAft>
                  <a:spcPct val="0"/>
                </a:spcAft>
                <a:buFont typeface="Arial" charset="0"/>
                <a:buChar char="•"/>
                <a:defRPr sz="1400">
                  <a:solidFill>
                    <a:schemeClr val="tx1"/>
                  </a:solidFill>
                  <a:latin typeface="Verdana" pitchFamily="34" charset="0"/>
                </a:defRPr>
              </a:lvl8pPr>
              <a:lvl9pPr marL="3886200" indent="-228600" eaLnBrk="0" fontAlgn="base" hangingPunct="0">
                <a:spcBef>
                  <a:spcPct val="20000"/>
                </a:spcBef>
                <a:spcAft>
                  <a:spcPct val="0"/>
                </a:spcAft>
                <a:buFont typeface="Arial" charset="0"/>
                <a:buChar char="•"/>
                <a:defRPr sz="1400">
                  <a:solidFill>
                    <a:schemeClr val="tx1"/>
                  </a:solidFill>
                  <a:latin typeface="Verdana" pitchFamily="34" charset="0"/>
                </a:defRPr>
              </a:lvl9pPr>
            </a:lstStyle>
            <a:p>
              <a:pPr eaLnBrk="1" hangingPunct="1">
                <a:spcBef>
                  <a:spcPct val="50000"/>
                </a:spcBef>
                <a:buFontTx/>
                <a:buNone/>
              </a:pPr>
              <a:r>
                <a:rPr lang="en-US" altLang="en-US" sz="1800">
                  <a:latin typeface="Arial" charset="0"/>
                </a:rPr>
                <a:t>15-20%</a:t>
              </a:r>
            </a:p>
          </p:txBody>
        </p:sp>
        <p:sp>
          <p:nvSpPr>
            <p:cNvPr id="4103" name="Text Box 13"/>
            <p:cNvSpPr txBox="1">
              <a:spLocks noChangeArrowheads="1"/>
            </p:cNvSpPr>
            <p:nvPr/>
          </p:nvSpPr>
          <p:spPr bwMode="auto">
            <a:xfrm>
              <a:off x="1584" y="1584"/>
              <a:ext cx="62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defRPr sz="2500">
                  <a:solidFill>
                    <a:schemeClr val="tx1"/>
                  </a:solidFill>
                  <a:latin typeface="Verdana" pitchFamily="34" charset="0"/>
                </a:defRPr>
              </a:lvl1pPr>
              <a:lvl2pPr marL="742950" indent="-285750" eaLnBrk="0" hangingPunct="0">
                <a:spcBef>
                  <a:spcPct val="20000"/>
                </a:spcBef>
                <a:buFont typeface="Arial" charset="0"/>
                <a:buChar char="•"/>
                <a:defRPr sz="2000">
                  <a:solidFill>
                    <a:schemeClr val="tx1"/>
                  </a:solidFill>
                  <a:latin typeface="Verdana" pitchFamily="34" charset="0"/>
                </a:defRPr>
              </a:lvl2pPr>
              <a:lvl3pPr marL="1143000" indent="-228600" eaLnBrk="0" hangingPunct="0">
                <a:spcBef>
                  <a:spcPct val="20000"/>
                </a:spcBef>
                <a:buFont typeface="Arial" charset="0"/>
                <a:buChar char="•"/>
                <a:defRPr sz="1500" i="1">
                  <a:solidFill>
                    <a:schemeClr val="tx1"/>
                  </a:solidFill>
                  <a:latin typeface="Verdana" pitchFamily="34" charset="0"/>
                </a:defRPr>
              </a:lvl3pPr>
              <a:lvl4pPr marL="1600200" indent="-228600" eaLnBrk="0" hangingPunct="0">
                <a:spcBef>
                  <a:spcPct val="20000"/>
                </a:spcBef>
                <a:buFont typeface="Arial" charset="0"/>
                <a:buChar char="•"/>
                <a:defRPr sz="1400">
                  <a:solidFill>
                    <a:schemeClr val="tx1"/>
                  </a:solidFill>
                  <a:latin typeface="Verdana" pitchFamily="34" charset="0"/>
                </a:defRPr>
              </a:lvl4pPr>
              <a:lvl5pPr marL="2057400" indent="-228600" eaLnBrk="0" hangingPunct="0">
                <a:spcBef>
                  <a:spcPct val="20000"/>
                </a:spcBef>
                <a:buFont typeface="Arial" charset="0"/>
                <a:buChar char="•"/>
                <a:defRPr sz="1400">
                  <a:solidFill>
                    <a:schemeClr val="tx1"/>
                  </a:solidFill>
                  <a:latin typeface="Verdana" pitchFamily="34" charset="0"/>
                </a:defRPr>
              </a:lvl5pPr>
              <a:lvl6pPr marL="2514600" indent="-228600" eaLnBrk="0" fontAlgn="base" hangingPunct="0">
                <a:spcBef>
                  <a:spcPct val="20000"/>
                </a:spcBef>
                <a:spcAft>
                  <a:spcPct val="0"/>
                </a:spcAft>
                <a:buFont typeface="Arial" charset="0"/>
                <a:buChar char="•"/>
                <a:defRPr sz="1400">
                  <a:solidFill>
                    <a:schemeClr val="tx1"/>
                  </a:solidFill>
                  <a:latin typeface="Verdana" pitchFamily="34" charset="0"/>
                </a:defRPr>
              </a:lvl6pPr>
              <a:lvl7pPr marL="2971800" indent="-228600" eaLnBrk="0" fontAlgn="base" hangingPunct="0">
                <a:spcBef>
                  <a:spcPct val="20000"/>
                </a:spcBef>
                <a:spcAft>
                  <a:spcPct val="0"/>
                </a:spcAft>
                <a:buFont typeface="Arial" charset="0"/>
                <a:buChar char="•"/>
                <a:defRPr sz="1400">
                  <a:solidFill>
                    <a:schemeClr val="tx1"/>
                  </a:solidFill>
                  <a:latin typeface="Verdana" pitchFamily="34" charset="0"/>
                </a:defRPr>
              </a:lvl7pPr>
              <a:lvl8pPr marL="3429000" indent="-228600" eaLnBrk="0" fontAlgn="base" hangingPunct="0">
                <a:spcBef>
                  <a:spcPct val="20000"/>
                </a:spcBef>
                <a:spcAft>
                  <a:spcPct val="0"/>
                </a:spcAft>
                <a:buFont typeface="Arial" charset="0"/>
                <a:buChar char="•"/>
                <a:defRPr sz="1400">
                  <a:solidFill>
                    <a:schemeClr val="tx1"/>
                  </a:solidFill>
                  <a:latin typeface="Verdana" pitchFamily="34" charset="0"/>
                </a:defRPr>
              </a:lvl8pPr>
              <a:lvl9pPr marL="3886200" indent="-228600" eaLnBrk="0" fontAlgn="base" hangingPunct="0">
                <a:spcBef>
                  <a:spcPct val="20000"/>
                </a:spcBef>
                <a:spcAft>
                  <a:spcPct val="0"/>
                </a:spcAft>
                <a:buFont typeface="Arial" charset="0"/>
                <a:buChar char="•"/>
                <a:defRPr sz="1400">
                  <a:solidFill>
                    <a:schemeClr val="tx1"/>
                  </a:solidFill>
                  <a:latin typeface="Verdana" pitchFamily="34" charset="0"/>
                </a:defRPr>
              </a:lvl9pPr>
            </a:lstStyle>
            <a:p>
              <a:pPr eaLnBrk="1" hangingPunct="1">
                <a:spcBef>
                  <a:spcPct val="50000"/>
                </a:spcBef>
                <a:buFontTx/>
                <a:buNone/>
              </a:pPr>
              <a:r>
                <a:rPr lang="en-US" altLang="en-US" sz="1800">
                  <a:latin typeface="Arial" charset="0"/>
                </a:rPr>
                <a:t>5-10%</a:t>
              </a:r>
            </a:p>
          </p:txBody>
        </p:sp>
      </p:grpSp>
    </p:spTree>
    <p:extLst>
      <p:ext uri="{BB962C8B-B14F-4D97-AF65-F5344CB8AC3E}">
        <p14:creationId xmlns:p14="http://schemas.microsoft.com/office/powerpoint/2010/main" val="15479338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71" name="Group 5"/>
          <p:cNvGrpSpPr>
            <a:grpSpLocks/>
          </p:cNvGrpSpPr>
          <p:nvPr/>
        </p:nvGrpSpPr>
        <p:grpSpPr bwMode="auto">
          <a:xfrm>
            <a:off x="359950" y="415925"/>
            <a:ext cx="8784049" cy="5562600"/>
            <a:chOff x="96" y="746"/>
            <a:chExt cx="5568" cy="3526"/>
          </a:xfrm>
        </p:grpSpPr>
        <p:pic>
          <p:nvPicPr>
            <p:cNvPr id="7175" name="Picture 2" descr="4"/>
            <p:cNvPicPr>
              <a:picLocks noChangeAspect="1" noChangeArrowheads="1"/>
            </p:cNvPicPr>
            <p:nvPr/>
          </p:nvPicPr>
          <p:blipFill>
            <a:blip r:embed="rId3" cstate="email">
              <a:extLst>
                <a:ext uri="{28A0092B-C50C-407E-A947-70E740481C1C}">
                  <a14:useLocalDpi xmlns:a14="http://schemas.microsoft.com/office/drawing/2010/main" val="0"/>
                </a:ext>
              </a:extLst>
            </a:blip>
            <a:srcRect t="11111" b="4445"/>
            <a:stretch>
              <a:fillRect/>
            </a:stretch>
          </p:blipFill>
          <p:spPr bwMode="auto">
            <a:xfrm>
              <a:off x="96" y="746"/>
              <a:ext cx="5568" cy="3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6" name="Rectangle 4"/>
            <p:cNvSpPr>
              <a:spLocks noChangeArrowheads="1"/>
            </p:cNvSpPr>
            <p:nvPr/>
          </p:nvSpPr>
          <p:spPr bwMode="auto">
            <a:xfrm>
              <a:off x="96" y="768"/>
              <a:ext cx="2736" cy="4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grpSp>
    </p:spTree>
    <p:extLst>
      <p:ext uri="{BB962C8B-B14F-4D97-AF65-F5344CB8AC3E}">
        <p14:creationId xmlns:p14="http://schemas.microsoft.com/office/powerpoint/2010/main" val="12376631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4"/>
          <p:cNvSpPr/>
          <p:nvPr/>
        </p:nvSpPr>
        <p:spPr bwMode="auto">
          <a:xfrm>
            <a:off x="2334905" y="533400"/>
            <a:ext cx="4189863" cy="6172200"/>
          </a:xfrm>
          <a:custGeom>
            <a:avLst/>
            <a:gdLst>
              <a:gd name="connsiteX0" fmla="*/ 1965278 w 4189863"/>
              <a:gd name="connsiteY0" fmla="*/ 24592 h 4623887"/>
              <a:gd name="connsiteX1" fmla="*/ 1965278 w 4189863"/>
              <a:gd name="connsiteY1" fmla="*/ 24592 h 4623887"/>
              <a:gd name="connsiteX2" fmla="*/ 1856095 w 4189863"/>
              <a:gd name="connsiteY2" fmla="*/ 79183 h 4623887"/>
              <a:gd name="connsiteX3" fmla="*/ 1787857 w 4189863"/>
              <a:gd name="connsiteY3" fmla="*/ 106478 h 4623887"/>
              <a:gd name="connsiteX4" fmla="*/ 1746913 w 4189863"/>
              <a:gd name="connsiteY4" fmla="*/ 120126 h 4623887"/>
              <a:gd name="connsiteX5" fmla="*/ 1651379 w 4189863"/>
              <a:gd name="connsiteY5" fmla="*/ 174717 h 4623887"/>
              <a:gd name="connsiteX6" fmla="*/ 1610436 w 4189863"/>
              <a:gd name="connsiteY6" fmla="*/ 188365 h 4623887"/>
              <a:gd name="connsiteX7" fmla="*/ 1528549 w 4189863"/>
              <a:gd name="connsiteY7" fmla="*/ 229308 h 4623887"/>
              <a:gd name="connsiteX8" fmla="*/ 1433015 w 4189863"/>
              <a:gd name="connsiteY8" fmla="*/ 283899 h 4623887"/>
              <a:gd name="connsiteX9" fmla="*/ 1351128 w 4189863"/>
              <a:gd name="connsiteY9" fmla="*/ 338490 h 4623887"/>
              <a:gd name="connsiteX10" fmla="*/ 1310185 w 4189863"/>
              <a:gd name="connsiteY10" fmla="*/ 365786 h 4623887"/>
              <a:gd name="connsiteX11" fmla="*/ 1255594 w 4189863"/>
              <a:gd name="connsiteY11" fmla="*/ 393081 h 4623887"/>
              <a:gd name="connsiteX12" fmla="*/ 1160060 w 4189863"/>
              <a:gd name="connsiteY12" fmla="*/ 474968 h 4623887"/>
              <a:gd name="connsiteX13" fmla="*/ 1078173 w 4189863"/>
              <a:gd name="connsiteY13" fmla="*/ 556855 h 4623887"/>
              <a:gd name="connsiteX14" fmla="*/ 968991 w 4189863"/>
              <a:gd name="connsiteY14" fmla="*/ 638741 h 4623887"/>
              <a:gd name="connsiteX15" fmla="*/ 928048 w 4189863"/>
              <a:gd name="connsiteY15" fmla="*/ 679684 h 4623887"/>
              <a:gd name="connsiteX16" fmla="*/ 887104 w 4189863"/>
              <a:gd name="connsiteY16" fmla="*/ 706980 h 4623887"/>
              <a:gd name="connsiteX17" fmla="*/ 805218 w 4189863"/>
              <a:gd name="connsiteY17" fmla="*/ 788866 h 4623887"/>
              <a:gd name="connsiteX18" fmla="*/ 764275 w 4189863"/>
              <a:gd name="connsiteY18" fmla="*/ 829810 h 4623887"/>
              <a:gd name="connsiteX19" fmla="*/ 668740 w 4189863"/>
              <a:gd name="connsiteY19" fmla="*/ 898049 h 4623887"/>
              <a:gd name="connsiteX20" fmla="*/ 586854 w 4189863"/>
              <a:gd name="connsiteY20" fmla="*/ 952640 h 4623887"/>
              <a:gd name="connsiteX21" fmla="*/ 545910 w 4189863"/>
              <a:gd name="connsiteY21" fmla="*/ 979935 h 4623887"/>
              <a:gd name="connsiteX22" fmla="*/ 504967 w 4189863"/>
              <a:gd name="connsiteY22" fmla="*/ 993583 h 4623887"/>
              <a:gd name="connsiteX23" fmla="*/ 409433 w 4189863"/>
              <a:gd name="connsiteY23" fmla="*/ 1157356 h 4623887"/>
              <a:gd name="connsiteX24" fmla="*/ 382137 w 4189863"/>
              <a:gd name="connsiteY24" fmla="*/ 1198299 h 4623887"/>
              <a:gd name="connsiteX25" fmla="*/ 245660 w 4189863"/>
              <a:gd name="connsiteY25" fmla="*/ 1375720 h 4623887"/>
              <a:gd name="connsiteX26" fmla="*/ 177421 w 4189863"/>
              <a:gd name="connsiteY26" fmla="*/ 1471255 h 4623887"/>
              <a:gd name="connsiteX27" fmla="*/ 109182 w 4189863"/>
              <a:gd name="connsiteY27" fmla="*/ 1580437 h 4623887"/>
              <a:gd name="connsiteX28" fmla="*/ 95534 w 4189863"/>
              <a:gd name="connsiteY28" fmla="*/ 1648675 h 4623887"/>
              <a:gd name="connsiteX29" fmla="*/ 68239 w 4189863"/>
              <a:gd name="connsiteY29" fmla="*/ 1689619 h 4623887"/>
              <a:gd name="connsiteX30" fmla="*/ 54591 w 4189863"/>
              <a:gd name="connsiteY30" fmla="*/ 1771505 h 4623887"/>
              <a:gd name="connsiteX31" fmla="*/ 40943 w 4189863"/>
              <a:gd name="connsiteY31" fmla="*/ 1812449 h 4623887"/>
              <a:gd name="connsiteX32" fmla="*/ 27295 w 4189863"/>
              <a:gd name="connsiteY32" fmla="*/ 1948926 h 4623887"/>
              <a:gd name="connsiteX33" fmla="*/ 13648 w 4189863"/>
              <a:gd name="connsiteY33" fmla="*/ 2003517 h 4623887"/>
              <a:gd name="connsiteX34" fmla="*/ 0 w 4189863"/>
              <a:gd name="connsiteY34" fmla="*/ 2112699 h 4623887"/>
              <a:gd name="connsiteX35" fmla="*/ 13648 w 4189863"/>
              <a:gd name="connsiteY35" fmla="*/ 2453893 h 4623887"/>
              <a:gd name="connsiteX36" fmla="*/ 27295 w 4189863"/>
              <a:gd name="connsiteY36" fmla="*/ 2508484 h 4623887"/>
              <a:gd name="connsiteX37" fmla="*/ 40943 w 4189863"/>
              <a:gd name="connsiteY37" fmla="*/ 2617666 h 4623887"/>
              <a:gd name="connsiteX38" fmla="*/ 68239 w 4189863"/>
              <a:gd name="connsiteY38" fmla="*/ 2726849 h 4623887"/>
              <a:gd name="connsiteX39" fmla="*/ 81886 w 4189863"/>
              <a:gd name="connsiteY39" fmla="*/ 2863326 h 4623887"/>
              <a:gd name="connsiteX40" fmla="*/ 95534 w 4189863"/>
              <a:gd name="connsiteY40" fmla="*/ 2904269 h 4623887"/>
              <a:gd name="connsiteX41" fmla="*/ 109182 w 4189863"/>
              <a:gd name="connsiteY41" fmla="*/ 3013452 h 4623887"/>
              <a:gd name="connsiteX42" fmla="*/ 122830 w 4189863"/>
              <a:gd name="connsiteY42" fmla="*/ 3136281 h 4623887"/>
              <a:gd name="connsiteX43" fmla="*/ 150125 w 4189863"/>
              <a:gd name="connsiteY43" fmla="*/ 3204520 h 4623887"/>
              <a:gd name="connsiteX44" fmla="*/ 163773 w 4189863"/>
              <a:gd name="connsiteY44" fmla="*/ 3272759 h 4623887"/>
              <a:gd name="connsiteX45" fmla="*/ 177421 w 4189863"/>
              <a:gd name="connsiteY45" fmla="*/ 3313702 h 4623887"/>
              <a:gd name="connsiteX46" fmla="*/ 204716 w 4189863"/>
              <a:gd name="connsiteY46" fmla="*/ 3463828 h 4623887"/>
              <a:gd name="connsiteX47" fmla="*/ 232012 w 4189863"/>
              <a:gd name="connsiteY47" fmla="*/ 3586658 h 4623887"/>
              <a:gd name="connsiteX48" fmla="*/ 245660 w 4189863"/>
              <a:gd name="connsiteY48" fmla="*/ 3627601 h 4623887"/>
              <a:gd name="connsiteX49" fmla="*/ 259307 w 4189863"/>
              <a:gd name="connsiteY49" fmla="*/ 3682192 h 4623887"/>
              <a:gd name="connsiteX50" fmla="*/ 286603 w 4189863"/>
              <a:gd name="connsiteY50" fmla="*/ 3750431 h 4623887"/>
              <a:gd name="connsiteX51" fmla="*/ 313898 w 4189863"/>
              <a:gd name="connsiteY51" fmla="*/ 3805022 h 4623887"/>
              <a:gd name="connsiteX52" fmla="*/ 341194 w 4189863"/>
              <a:gd name="connsiteY52" fmla="*/ 3914204 h 4623887"/>
              <a:gd name="connsiteX53" fmla="*/ 409433 w 4189863"/>
              <a:gd name="connsiteY53" fmla="*/ 4009738 h 4623887"/>
              <a:gd name="connsiteX54" fmla="*/ 423081 w 4189863"/>
              <a:gd name="connsiteY54" fmla="*/ 4050681 h 4623887"/>
              <a:gd name="connsiteX55" fmla="*/ 477672 w 4189863"/>
              <a:gd name="connsiteY55" fmla="*/ 4091625 h 4623887"/>
              <a:gd name="connsiteX56" fmla="*/ 532263 w 4189863"/>
              <a:gd name="connsiteY56" fmla="*/ 4146216 h 4623887"/>
              <a:gd name="connsiteX57" fmla="*/ 586854 w 4189863"/>
              <a:gd name="connsiteY57" fmla="*/ 4228102 h 4623887"/>
              <a:gd name="connsiteX58" fmla="*/ 627797 w 4189863"/>
              <a:gd name="connsiteY58" fmla="*/ 4255398 h 4623887"/>
              <a:gd name="connsiteX59" fmla="*/ 668740 w 4189863"/>
              <a:gd name="connsiteY59" fmla="*/ 4309989 h 4623887"/>
              <a:gd name="connsiteX60" fmla="*/ 723331 w 4189863"/>
              <a:gd name="connsiteY60" fmla="*/ 4323637 h 4623887"/>
              <a:gd name="connsiteX61" fmla="*/ 777922 w 4189863"/>
              <a:gd name="connsiteY61" fmla="*/ 4350932 h 4623887"/>
              <a:gd name="connsiteX62" fmla="*/ 859809 w 4189863"/>
              <a:gd name="connsiteY62" fmla="*/ 4405523 h 4623887"/>
              <a:gd name="connsiteX63" fmla="*/ 1050878 w 4189863"/>
              <a:gd name="connsiteY63" fmla="*/ 4528353 h 4623887"/>
              <a:gd name="connsiteX64" fmla="*/ 1119116 w 4189863"/>
              <a:gd name="connsiteY64" fmla="*/ 4569296 h 4623887"/>
              <a:gd name="connsiteX65" fmla="*/ 1160060 w 4189863"/>
              <a:gd name="connsiteY65" fmla="*/ 4582944 h 4623887"/>
              <a:gd name="connsiteX66" fmla="*/ 1310185 w 4189863"/>
              <a:gd name="connsiteY66" fmla="*/ 4623887 h 4623887"/>
              <a:gd name="connsiteX67" fmla="*/ 1514901 w 4189863"/>
              <a:gd name="connsiteY67" fmla="*/ 4610240 h 4623887"/>
              <a:gd name="connsiteX68" fmla="*/ 1555845 w 4189863"/>
              <a:gd name="connsiteY68" fmla="*/ 4596592 h 4623887"/>
              <a:gd name="connsiteX69" fmla="*/ 1774209 w 4189863"/>
              <a:gd name="connsiteY69" fmla="*/ 4569296 h 4623887"/>
              <a:gd name="connsiteX70" fmla="*/ 2183642 w 4189863"/>
              <a:gd name="connsiteY70" fmla="*/ 4555649 h 4623887"/>
              <a:gd name="connsiteX71" fmla="*/ 2292824 w 4189863"/>
              <a:gd name="connsiteY71" fmla="*/ 4528353 h 4623887"/>
              <a:gd name="connsiteX72" fmla="*/ 2361063 w 4189863"/>
              <a:gd name="connsiteY72" fmla="*/ 4514705 h 4623887"/>
              <a:gd name="connsiteX73" fmla="*/ 2456597 w 4189863"/>
              <a:gd name="connsiteY73" fmla="*/ 4432819 h 4623887"/>
              <a:gd name="connsiteX74" fmla="*/ 2470245 w 4189863"/>
              <a:gd name="connsiteY74" fmla="*/ 4378228 h 4623887"/>
              <a:gd name="connsiteX75" fmla="*/ 2524836 w 4189863"/>
              <a:gd name="connsiteY75" fmla="*/ 4364580 h 4623887"/>
              <a:gd name="connsiteX76" fmla="*/ 2565779 w 4189863"/>
              <a:gd name="connsiteY76" fmla="*/ 4337284 h 4623887"/>
              <a:gd name="connsiteX77" fmla="*/ 2688609 w 4189863"/>
              <a:gd name="connsiteY77" fmla="*/ 4296341 h 4623887"/>
              <a:gd name="connsiteX78" fmla="*/ 2988860 w 4189863"/>
              <a:gd name="connsiteY78" fmla="*/ 4132568 h 4623887"/>
              <a:gd name="connsiteX79" fmla="*/ 3152633 w 4189863"/>
              <a:gd name="connsiteY79" fmla="*/ 4077977 h 4623887"/>
              <a:gd name="connsiteX80" fmla="*/ 3207224 w 4189863"/>
              <a:gd name="connsiteY80" fmla="*/ 4064329 h 4623887"/>
              <a:gd name="connsiteX81" fmla="*/ 3275463 w 4189863"/>
              <a:gd name="connsiteY81" fmla="*/ 4037034 h 4623887"/>
              <a:gd name="connsiteX82" fmla="*/ 3357349 w 4189863"/>
              <a:gd name="connsiteY82" fmla="*/ 3982443 h 4623887"/>
              <a:gd name="connsiteX83" fmla="*/ 3411940 w 4189863"/>
              <a:gd name="connsiteY83" fmla="*/ 3968795 h 4623887"/>
              <a:gd name="connsiteX84" fmla="*/ 3534770 w 4189863"/>
              <a:gd name="connsiteY84" fmla="*/ 3873261 h 4623887"/>
              <a:gd name="connsiteX85" fmla="*/ 3630304 w 4189863"/>
              <a:gd name="connsiteY85" fmla="*/ 3777726 h 4623887"/>
              <a:gd name="connsiteX86" fmla="*/ 3684895 w 4189863"/>
              <a:gd name="connsiteY86" fmla="*/ 3723135 h 4623887"/>
              <a:gd name="connsiteX87" fmla="*/ 3739486 w 4189863"/>
              <a:gd name="connsiteY87" fmla="*/ 3668544 h 4623887"/>
              <a:gd name="connsiteX88" fmla="*/ 3794078 w 4189863"/>
              <a:gd name="connsiteY88" fmla="*/ 3586658 h 4623887"/>
              <a:gd name="connsiteX89" fmla="*/ 3821373 w 4189863"/>
              <a:gd name="connsiteY89" fmla="*/ 3545714 h 4623887"/>
              <a:gd name="connsiteX90" fmla="*/ 3862316 w 4189863"/>
              <a:gd name="connsiteY90" fmla="*/ 3463828 h 4623887"/>
              <a:gd name="connsiteX91" fmla="*/ 3916907 w 4189863"/>
              <a:gd name="connsiteY91" fmla="*/ 3381941 h 4623887"/>
              <a:gd name="connsiteX92" fmla="*/ 3930555 w 4189863"/>
              <a:gd name="connsiteY92" fmla="*/ 3340998 h 4623887"/>
              <a:gd name="connsiteX93" fmla="*/ 3998794 w 4189863"/>
              <a:gd name="connsiteY93" fmla="*/ 3245464 h 4623887"/>
              <a:gd name="connsiteX94" fmla="*/ 4039737 w 4189863"/>
              <a:gd name="connsiteY94" fmla="*/ 3136281 h 4623887"/>
              <a:gd name="connsiteX95" fmla="*/ 4067033 w 4189863"/>
              <a:gd name="connsiteY95" fmla="*/ 3095338 h 4623887"/>
              <a:gd name="connsiteX96" fmla="*/ 4094328 w 4189863"/>
              <a:gd name="connsiteY96" fmla="*/ 2958861 h 4623887"/>
              <a:gd name="connsiteX97" fmla="*/ 4121624 w 4189863"/>
              <a:gd name="connsiteY97" fmla="*/ 2726849 h 4623887"/>
              <a:gd name="connsiteX98" fmla="*/ 4135272 w 4189863"/>
              <a:gd name="connsiteY98" fmla="*/ 2549428 h 4623887"/>
              <a:gd name="connsiteX99" fmla="*/ 4162567 w 4189863"/>
              <a:gd name="connsiteY99" fmla="*/ 2467541 h 4623887"/>
              <a:gd name="connsiteX100" fmla="*/ 4176215 w 4189863"/>
              <a:gd name="connsiteY100" fmla="*/ 2372007 h 4623887"/>
              <a:gd name="connsiteX101" fmla="*/ 4189863 w 4189863"/>
              <a:gd name="connsiteY101" fmla="*/ 2303768 h 4623887"/>
              <a:gd name="connsiteX102" fmla="*/ 4176215 w 4189863"/>
              <a:gd name="connsiteY102" fmla="*/ 2058108 h 4623887"/>
              <a:gd name="connsiteX103" fmla="*/ 4148919 w 4189863"/>
              <a:gd name="connsiteY103" fmla="*/ 1921631 h 4623887"/>
              <a:gd name="connsiteX104" fmla="*/ 4121624 w 4189863"/>
              <a:gd name="connsiteY104" fmla="*/ 1525846 h 4623887"/>
              <a:gd name="connsiteX105" fmla="*/ 4107976 w 4189863"/>
              <a:gd name="connsiteY105" fmla="*/ 1457607 h 4623887"/>
              <a:gd name="connsiteX106" fmla="*/ 4080681 w 4189863"/>
              <a:gd name="connsiteY106" fmla="*/ 1375720 h 4623887"/>
              <a:gd name="connsiteX107" fmla="*/ 3985146 w 4189863"/>
              <a:gd name="connsiteY107" fmla="*/ 1252890 h 4623887"/>
              <a:gd name="connsiteX108" fmla="*/ 3944203 w 4189863"/>
              <a:gd name="connsiteY108" fmla="*/ 1211947 h 4623887"/>
              <a:gd name="connsiteX109" fmla="*/ 3862316 w 4189863"/>
              <a:gd name="connsiteY109" fmla="*/ 1089117 h 4623887"/>
              <a:gd name="connsiteX110" fmla="*/ 3821373 w 4189863"/>
              <a:gd name="connsiteY110" fmla="*/ 1048174 h 4623887"/>
              <a:gd name="connsiteX111" fmla="*/ 3780430 w 4189863"/>
              <a:gd name="connsiteY111" fmla="*/ 993583 h 4623887"/>
              <a:gd name="connsiteX112" fmla="*/ 3753134 w 4189863"/>
              <a:gd name="connsiteY112" fmla="*/ 952640 h 4623887"/>
              <a:gd name="connsiteX113" fmla="*/ 3712191 w 4189863"/>
              <a:gd name="connsiteY113" fmla="*/ 911696 h 4623887"/>
              <a:gd name="connsiteX114" fmla="*/ 3630304 w 4189863"/>
              <a:gd name="connsiteY114" fmla="*/ 761571 h 4623887"/>
              <a:gd name="connsiteX115" fmla="*/ 3603009 w 4189863"/>
              <a:gd name="connsiteY115" fmla="*/ 720628 h 4623887"/>
              <a:gd name="connsiteX116" fmla="*/ 3521122 w 4189863"/>
              <a:gd name="connsiteY116" fmla="*/ 570502 h 4623887"/>
              <a:gd name="connsiteX117" fmla="*/ 3480179 w 4189863"/>
              <a:gd name="connsiteY117" fmla="*/ 556855 h 4623887"/>
              <a:gd name="connsiteX118" fmla="*/ 3425588 w 4189863"/>
              <a:gd name="connsiteY118" fmla="*/ 461320 h 4623887"/>
              <a:gd name="connsiteX119" fmla="*/ 3370997 w 4189863"/>
              <a:gd name="connsiteY119" fmla="*/ 420377 h 4623887"/>
              <a:gd name="connsiteX120" fmla="*/ 3330054 w 4189863"/>
              <a:gd name="connsiteY120" fmla="*/ 379434 h 4623887"/>
              <a:gd name="connsiteX121" fmla="*/ 3234519 w 4189863"/>
              <a:gd name="connsiteY121" fmla="*/ 324843 h 4623887"/>
              <a:gd name="connsiteX122" fmla="*/ 3193576 w 4189863"/>
              <a:gd name="connsiteY122" fmla="*/ 283899 h 4623887"/>
              <a:gd name="connsiteX123" fmla="*/ 3084394 w 4189863"/>
              <a:gd name="connsiteY123" fmla="*/ 229308 h 4623887"/>
              <a:gd name="connsiteX124" fmla="*/ 2961564 w 4189863"/>
              <a:gd name="connsiteY124" fmla="*/ 174717 h 4623887"/>
              <a:gd name="connsiteX125" fmla="*/ 2920621 w 4189863"/>
              <a:gd name="connsiteY125" fmla="*/ 133774 h 4623887"/>
              <a:gd name="connsiteX126" fmla="*/ 2647666 w 4189863"/>
              <a:gd name="connsiteY126" fmla="*/ 51887 h 4623887"/>
              <a:gd name="connsiteX127" fmla="*/ 2579427 w 4189863"/>
              <a:gd name="connsiteY127" fmla="*/ 24592 h 4623887"/>
              <a:gd name="connsiteX128" fmla="*/ 2197289 w 4189863"/>
              <a:gd name="connsiteY128" fmla="*/ 24592 h 4623887"/>
              <a:gd name="connsiteX129" fmla="*/ 2142698 w 4189863"/>
              <a:gd name="connsiteY129" fmla="*/ 38240 h 4623887"/>
              <a:gd name="connsiteX130" fmla="*/ 2101755 w 4189863"/>
              <a:gd name="connsiteY130" fmla="*/ 51887 h 4623887"/>
              <a:gd name="connsiteX131" fmla="*/ 2006221 w 4189863"/>
              <a:gd name="connsiteY131" fmla="*/ 38240 h 4623887"/>
              <a:gd name="connsiteX132" fmla="*/ 1965278 w 4189863"/>
              <a:gd name="connsiteY132" fmla="*/ 24592 h 4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Lst>
            <a:rect l="l" t="t" r="r" b="b"/>
            <a:pathLst>
              <a:path w="4189863" h="4623887">
                <a:moveTo>
                  <a:pt x="1965278" y="24592"/>
                </a:moveTo>
                <a:lnTo>
                  <a:pt x="1965278" y="24592"/>
                </a:lnTo>
                <a:cubicBezTo>
                  <a:pt x="1928884" y="42789"/>
                  <a:pt x="1893040" y="62132"/>
                  <a:pt x="1856095" y="79183"/>
                </a:cubicBezTo>
                <a:cubicBezTo>
                  <a:pt x="1833852" y="89449"/>
                  <a:pt x="1810795" y="97876"/>
                  <a:pt x="1787857" y="106478"/>
                </a:cubicBezTo>
                <a:cubicBezTo>
                  <a:pt x="1774387" y="111529"/>
                  <a:pt x="1760136" y="114459"/>
                  <a:pt x="1746913" y="120126"/>
                </a:cubicBezTo>
                <a:cubicBezTo>
                  <a:pt x="1579430" y="191905"/>
                  <a:pt x="1788438" y="106188"/>
                  <a:pt x="1651379" y="174717"/>
                </a:cubicBezTo>
                <a:cubicBezTo>
                  <a:pt x="1638512" y="181151"/>
                  <a:pt x="1623303" y="181931"/>
                  <a:pt x="1610436" y="188365"/>
                </a:cubicBezTo>
                <a:cubicBezTo>
                  <a:pt x="1504618" y="241275"/>
                  <a:pt x="1631452" y="195009"/>
                  <a:pt x="1528549" y="229308"/>
                </a:cubicBezTo>
                <a:cubicBezTo>
                  <a:pt x="1386942" y="323715"/>
                  <a:pt x="1606139" y="180026"/>
                  <a:pt x="1433015" y="283899"/>
                </a:cubicBezTo>
                <a:cubicBezTo>
                  <a:pt x="1404885" y="300777"/>
                  <a:pt x="1378424" y="320293"/>
                  <a:pt x="1351128" y="338490"/>
                </a:cubicBezTo>
                <a:cubicBezTo>
                  <a:pt x="1337480" y="347589"/>
                  <a:pt x="1324856" y="358451"/>
                  <a:pt x="1310185" y="365786"/>
                </a:cubicBezTo>
                <a:lnTo>
                  <a:pt x="1255594" y="393081"/>
                </a:lnTo>
                <a:cubicBezTo>
                  <a:pt x="1109452" y="539227"/>
                  <a:pt x="1335114" y="317419"/>
                  <a:pt x="1160060" y="474968"/>
                </a:cubicBezTo>
                <a:cubicBezTo>
                  <a:pt x="1131367" y="500791"/>
                  <a:pt x="1109055" y="533694"/>
                  <a:pt x="1078173" y="556855"/>
                </a:cubicBezTo>
                <a:cubicBezTo>
                  <a:pt x="1041779" y="584150"/>
                  <a:pt x="1001159" y="606573"/>
                  <a:pt x="968991" y="638741"/>
                </a:cubicBezTo>
                <a:cubicBezTo>
                  <a:pt x="955343" y="652389"/>
                  <a:pt x="942875" y="667328"/>
                  <a:pt x="928048" y="679684"/>
                </a:cubicBezTo>
                <a:cubicBezTo>
                  <a:pt x="915447" y="690185"/>
                  <a:pt x="899364" y="696083"/>
                  <a:pt x="887104" y="706980"/>
                </a:cubicBezTo>
                <a:cubicBezTo>
                  <a:pt x="858253" y="732625"/>
                  <a:pt x="832513" y="761571"/>
                  <a:pt x="805218" y="788866"/>
                </a:cubicBezTo>
                <a:cubicBezTo>
                  <a:pt x="791570" y="802514"/>
                  <a:pt x="780335" y="819104"/>
                  <a:pt x="764275" y="829810"/>
                </a:cubicBezTo>
                <a:cubicBezTo>
                  <a:pt x="631225" y="918507"/>
                  <a:pt x="837935" y="779611"/>
                  <a:pt x="668740" y="898049"/>
                </a:cubicBezTo>
                <a:cubicBezTo>
                  <a:pt x="641865" y="916862"/>
                  <a:pt x="614149" y="934443"/>
                  <a:pt x="586854" y="952640"/>
                </a:cubicBezTo>
                <a:cubicBezTo>
                  <a:pt x="573206" y="961739"/>
                  <a:pt x="561471" y="974748"/>
                  <a:pt x="545910" y="979935"/>
                </a:cubicBezTo>
                <a:lnTo>
                  <a:pt x="504967" y="993583"/>
                </a:lnTo>
                <a:cubicBezTo>
                  <a:pt x="460977" y="1081565"/>
                  <a:pt x="483186" y="1041460"/>
                  <a:pt x="409433" y="1157356"/>
                </a:cubicBezTo>
                <a:cubicBezTo>
                  <a:pt x="400627" y="1171194"/>
                  <a:pt x="392207" y="1185352"/>
                  <a:pt x="382137" y="1198299"/>
                </a:cubicBezTo>
                <a:cubicBezTo>
                  <a:pt x="272582" y="1339156"/>
                  <a:pt x="317749" y="1279602"/>
                  <a:pt x="245660" y="1375720"/>
                </a:cubicBezTo>
                <a:cubicBezTo>
                  <a:pt x="211464" y="1421315"/>
                  <a:pt x="205370" y="1427334"/>
                  <a:pt x="177421" y="1471255"/>
                </a:cubicBezTo>
                <a:cubicBezTo>
                  <a:pt x="154380" y="1507463"/>
                  <a:pt x="109182" y="1580437"/>
                  <a:pt x="109182" y="1580437"/>
                </a:cubicBezTo>
                <a:cubicBezTo>
                  <a:pt x="104633" y="1603183"/>
                  <a:pt x="103679" y="1626955"/>
                  <a:pt x="95534" y="1648675"/>
                </a:cubicBezTo>
                <a:cubicBezTo>
                  <a:pt x="89775" y="1664033"/>
                  <a:pt x="73426" y="1674058"/>
                  <a:pt x="68239" y="1689619"/>
                </a:cubicBezTo>
                <a:cubicBezTo>
                  <a:pt x="59488" y="1715871"/>
                  <a:pt x="60594" y="1744492"/>
                  <a:pt x="54591" y="1771505"/>
                </a:cubicBezTo>
                <a:cubicBezTo>
                  <a:pt x="51470" y="1785549"/>
                  <a:pt x="45492" y="1798801"/>
                  <a:pt x="40943" y="1812449"/>
                </a:cubicBezTo>
                <a:cubicBezTo>
                  <a:pt x="36394" y="1857941"/>
                  <a:pt x="33761" y="1903666"/>
                  <a:pt x="27295" y="1948926"/>
                </a:cubicBezTo>
                <a:cubicBezTo>
                  <a:pt x="24642" y="1967494"/>
                  <a:pt x="16732" y="1985015"/>
                  <a:pt x="13648" y="2003517"/>
                </a:cubicBezTo>
                <a:cubicBezTo>
                  <a:pt x="7618" y="2039695"/>
                  <a:pt x="4549" y="2076305"/>
                  <a:pt x="0" y="2112699"/>
                </a:cubicBezTo>
                <a:cubicBezTo>
                  <a:pt x="4549" y="2226430"/>
                  <a:pt x="5817" y="2340340"/>
                  <a:pt x="13648" y="2453893"/>
                </a:cubicBezTo>
                <a:cubicBezTo>
                  <a:pt x="14938" y="2472606"/>
                  <a:pt x="24211" y="2489982"/>
                  <a:pt x="27295" y="2508484"/>
                </a:cubicBezTo>
                <a:cubicBezTo>
                  <a:pt x="33325" y="2544662"/>
                  <a:pt x="34184" y="2581617"/>
                  <a:pt x="40943" y="2617666"/>
                </a:cubicBezTo>
                <a:cubicBezTo>
                  <a:pt x="47857" y="2654538"/>
                  <a:pt x="68239" y="2726849"/>
                  <a:pt x="68239" y="2726849"/>
                </a:cubicBezTo>
                <a:cubicBezTo>
                  <a:pt x="72788" y="2772341"/>
                  <a:pt x="74934" y="2818138"/>
                  <a:pt x="81886" y="2863326"/>
                </a:cubicBezTo>
                <a:cubicBezTo>
                  <a:pt x="84073" y="2877545"/>
                  <a:pt x="92961" y="2890115"/>
                  <a:pt x="95534" y="2904269"/>
                </a:cubicBezTo>
                <a:cubicBezTo>
                  <a:pt x="102095" y="2940355"/>
                  <a:pt x="104896" y="2977026"/>
                  <a:pt x="109182" y="3013452"/>
                </a:cubicBezTo>
                <a:cubicBezTo>
                  <a:pt x="113995" y="3054365"/>
                  <a:pt x="114198" y="3096000"/>
                  <a:pt x="122830" y="3136281"/>
                </a:cubicBezTo>
                <a:cubicBezTo>
                  <a:pt x="127963" y="3160236"/>
                  <a:pt x="143085" y="3181055"/>
                  <a:pt x="150125" y="3204520"/>
                </a:cubicBezTo>
                <a:cubicBezTo>
                  <a:pt x="156790" y="3226739"/>
                  <a:pt x="158147" y="3250255"/>
                  <a:pt x="163773" y="3272759"/>
                </a:cubicBezTo>
                <a:cubicBezTo>
                  <a:pt x="167262" y="3286715"/>
                  <a:pt x="173932" y="3299746"/>
                  <a:pt x="177421" y="3313702"/>
                </a:cubicBezTo>
                <a:cubicBezTo>
                  <a:pt x="188662" y="3358664"/>
                  <a:pt x="196601" y="3419197"/>
                  <a:pt x="204716" y="3463828"/>
                </a:cubicBezTo>
                <a:cubicBezTo>
                  <a:pt x="211750" y="3502518"/>
                  <a:pt x="221061" y="3548329"/>
                  <a:pt x="232012" y="3586658"/>
                </a:cubicBezTo>
                <a:cubicBezTo>
                  <a:pt x="235964" y="3600490"/>
                  <a:pt x="241708" y="3613769"/>
                  <a:pt x="245660" y="3627601"/>
                </a:cubicBezTo>
                <a:cubicBezTo>
                  <a:pt x="250813" y="3645636"/>
                  <a:pt x="253376" y="3664398"/>
                  <a:pt x="259307" y="3682192"/>
                </a:cubicBezTo>
                <a:cubicBezTo>
                  <a:pt x="267054" y="3705433"/>
                  <a:pt x="276653" y="3728044"/>
                  <a:pt x="286603" y="3750431"/>
                </a:cubicBezTo>
                <a:cubicBezTo>
                  <a:pt x="294866" y="3769022"/>
                  <a:pt x="307464" y="3785721"/>
                  <a:pt x="313898" y="3805022"/>
                </a:cubicBezTo>
                <a:cubicBezTo>
                  <a:pt x="325761" y="3840611"/>
                  <a:pt x="318686" y="3884193"/>
                  <a:pt x="341194" y="3914204"/>
                </a:cubicBezTo>
                <a:cubicBezTo>
                  <a:pt x="350464" y="3926563"/>
                  <a:pt x="399456" y="3989785"/>
                  <a:pt x="409433" y="4009738"/>
                </a:cubicBezTo>
                <a:cubicBezTo>
                  <a:pt x="415867" y="4022605"/>
                  <a:pt x="413871" y="4039629"/>
                  <a:pt x="423081" y="4050681"/>
                </a:cubicBezTo>
                <a:cubicBezTo>
                  <a:pt x="437643" y="4068155"/>
                  <a:pt x="459475" y="4077977"/>
                  <a:pt x="477672" y="4091625"/>
                </a:cubicBezTo>
                <a:cubicBezTo>
                  <a:pt x="514063" y="4200804"/>
                  <a:pt x="459476" y="4073430"/>
                  <a:pt x="532263" y="4146216"/>
                </a:cubicBezTo>
                <a:cubicBezTo>
                  <a:pt x="555460" y="4169412"/>
                  <a:pt x="559559" y="4209905"/>
                  <a:pt x="586854" y="4228102"/>
                </a:cubicBezTo>
                <a:cubicBezTo>
                  <a:pt x="600502" y="4237201"/>
                  <a:pt x="616199" y="4243800"/>
                  <a:pt x="627797" y="4255398"/>
                </a:cubicBezTo>
                <a:cubicBezTo>
                  <a:pt x="643881" y="4271482"/>
                  <a:pt x="650231" y="4296768"/>
                  <a:pt x="668740" y="4309989"/>
                </a:cubicBezTo>
                <a:cubicBezTo>
                  <a:pt x="684003" y="4320891"/>
                  <a:pt x="705768" y="4317051"/>
                  <a:pt x="723331" y="4323637"/>
                </a:cubicBezTo>
                <a:cubicBezTo>
                  <a:pt x="742380" y="4330780"/>
                  <a:pt x="761367" y="4339107"/>
                  <a:pt x="777922" y="4350932"/>
                </a:cubicBezTo>
                <a:cubicBezTo>
                  <a:pt x="867377" y="4414827"/>
                  <a:pt x="771980" y="4376246"/>
                  <a:pt x="859809" y="4405523"/>
                </a:cubicBezTo>
                <a:cubicBezTo>
                  <a:pt x="956843" y="4478298"/>
                  <a:pt x="894895" y="4434763"/>
                  <a:pt x="1050878" y="4528353"/>
                </a:cubicBezTo>
                <a:cubicBezTo>
                  <a:pt x="1073624" y="4542001"/>
                  <a:pt x="1093951" y="4560908"/>
                  <a:pt x="1119116" y="4569296"/>
                </a:cubicBezTo>
                <a:cubicBezTo>
                  <a:pt x="1132764" y="4573845"/>
                  <a:pt x="1146181" y="4579159"/>
                  <a:pt x="1160060" y="4582944"/>
                </a:cubicBezTo>
                <a:cubicBezTo>
                  <a:pt x="1329388" y="4629125"/>
                  <a:pt x="1215940" y="4592474"/>
                  <a:pt x="1310185" y="4623887"/>
                </a:cubicBezTo>
                <a:cubicBezTo>
                  <a:pt x="1378424" y="4619338"/>
                  <a:pt x="1446929" y="4617792"/>
                  <a:pt x="1514901" y="4610240"/>
                </a:cubicBezTo>
                <a:cubicBezTo>
                  <a:pt x="1529199" y="4608651"/>
                  <a:pt x="1541801" y="4599713"/>
                  <a:pt x="1555845" y="4596592"/>
                </a:cubicBezTo>
                <a:cubicBezTo>
                  <a:pt x="1613047" y="4583880"/>
                  <a:pt x="1725490" y="4571732"/>
                  <a:pt x="1774209" y="4569296"/>
                </a:cubicBezTo>
                <a:cubicBezTo>
                  <a:pt x="1910592" y="4562477"/>
                  <a:pt x="2047164" y="4560198"/>
                  <a:pt x="2183642" y="4555649"/>
                </a:cubicBezTo>
                <a:lnTo>
                  <a:pt x="2292824" y="4528353"/>
                </a:lnTo>
                <a:cubicBezTo>
                  <a:pt x="2315427" y="4523137"/>
                  <a:pt x="2339865" y="4524126"/>
                  <a:pt x="2361063" y="4514705"/>
                </a:cubicBezTo>
                <a:cubicBezTo>
                  <a:pt x="2392578" y="4500698"/>
                  <a:pt x="2432253" y="4457163"/>
                  <a:pt x="2456597" y="4432819"/>
                </a:cubicBezTo>
                <a:cubicBezTo>
                  <a:pt x="2461146" y="4414622"/>
                  <a:pt x="2456982" y="4391491"/>
                  <a:pt x="2470245" y="4378228"/>
                </a:cubicBezTo>
                <a:cubicBezTo>
                  <a:pt x="2483508" y="4364965"/>
                  <a:pt x="2507596" y="4371969"/>
                  <a:pt x="2524836" y="4364580"/>
                </a:cubicBezTo>
                <a:cubicBezTo>
                  <a:pt x="2539912" y="4358119"/>
                  <a:pt x="2550703" y="4343745"/>
                  <a:pt x="2565779" y="4337284"/>
                </a:cubicBezTo>
                <a:cubicBezTo>
                  <a:pt x="2694248" y="4282226"/>
                  <a:pt x="2537504" y="4376930"/>
                  <a:pt x="2688609" y="4296341"/>
                </a:cubicBezTo>
                <a:cubicBezTo>
                  <a:pt x="2787358" y="4243675"/>
                  <a:pt x="2881250" y="4168438"/>
                  <a:pt x="2988860" y="4132568"/>
                </a:cubicBezTo>
                <a:cubicBezTo>
                  <a:pt x="3043451" y="4114371"/>
                  <a:pt x="3096807" y="4091934"/>
                  <a:pt x="3152633" y="4077977"/>
                </a:cubicBezTo>
                <a:cubicBezTo>
                  <a:pt x="3170830" y="4073428"/>
                  <a:pt x="3189429" y="4070260"/>
                  <a:pt x="3207224" y="4064329"/>
                </a:cubicBezTo>
                <a:cubicBezTo>
                  <a:pt x="3230465" y="4056582"/>
                  <a:pt x="3253956" y="4048765"/>
                  <a:pt x="3275463" y="4037034"/>
                </a:cubicBezTo>
                <a:cubicBezTo>
                  <a:pt x="3304262" y="4021325"/>
                  <a:pt x="3325524" y="3990400"/>
                  <a:pt x="3357349" y="3982443"/>
                </a:cubicBezTo>
                <a:lnTo>
                  <a:pt x="3411940" y="3968795"/>
                </a:lnTo>
                <a:cubicBezTo>
                  <a:pt x="3543327" y="3837411"/>
                  <a:pt x="3322529" y="4052851"/>
                  <a:pt x="3534770" y="3873261"/>
                </a:cubicBezTo>
                <a:cubicBezTo>
                  <a:pt x="3569149" y="3844171"/>
                  <a:pt x="3598459" y="3809571"/>
                  <a:pt x="3630304" y="3777726"/>
                </a:cubicBezTo>
                <a:lnTo>
                  <a:pt x="3684895" y="3723135"/>
                </a:lnTo>
                <a:cubicBezTo>
                  <a:pt x="3703092" y="3704938"/>
                  <a:pt x="3725211" y="3689956"/>
                  <a:pt x="3739486" y="3668544"/>
                </a:cubicBezTo>
                <a:lnTo>
                  <a:pt x="3794078" y="3586658"/>
                </a:lnTo>
                <a:cubicBezTo>
                  <a:pt x="3803177" y="3573010"/>
                  <a:pt x="3816186" y="3561275"/>
                  <a:pt x="3821373" y="3545714"/>
                </a:cubicBezTo>
                <a:cubicBezTo>
                  <a:pt x="3855679" y="3442799"/>
                  <a:pt x="3809402" y="3569658"/>
                  <a:pt x="3862316" y="3463828"/>
                </a:cubicBezTo>
                <a:cubicBezTo>
                  <a:pt x="3901818" y="3384823"/>
                  <a:pt x="3839294" y="3459554"/>
                  <a:pt x="3916907" y="3381941"/>
                </a:cubicBezTo>
                <a:cubicBezTo>
                  <a:pt x="3921456" y="3368293"/>
                  <a:pt x="3924121" y="3353865"/>
                  <a:pt x="3930555" y="3340998"/>
                </a:cubicBezTo>
                <a:cubicBezTo>
                  <a:pt x="3956135" y="3289840"/>
                  <a:pt x="3967887" y="3301097"/>
                  <a:pt x="3998794" y="3245464"/>
                </a:cubicBezTo>
                <a:cubicBezTo>
                  <a:pt x="4099385" y="3064399"/>
                  <a:pt x="3978438" y="3258877"/>
                  <a:pt x="4039737" y="3136281"/>
                </a:cubicBezTo>
                <a:cubicBezTo>
                  <a:pt x="4047073" y="3121610"/>
                  <a:pt x="4057934" y="3108986"/>
                  <a:pt x="4067033" y="3095338"/>
                </a:cubicBezTo>
                <a:cubicBezTo>
                  <a:pt x="4076131" y="3049846"/>
                  <a:pt x="4090128" y="3005064"/>
                  <a:pt x="4094328" y="2958861"/>
                </a:cubicBezTo>
                <a:cubicBezTo>
                  <a:pt x="4110481" y="2781177"/>
                  <a:pt x="4099715" y="2858300"/>
                  <a:pt x="4121624" y="2726849"/>
                </a:cubicBezTo>
                <a:cubicBezTo>
                  <a:pt x="4126173" y="2667709"/>
                  <a:pt x="4126021" y="2608017"/>
                  <a:pt x="4135272" y="2549428"/>
                </a:cubicBezTo>
                <a:cubicBezTo>
                  <a:pt x="4139759" y="2521008"/>
                  <a:pt x="4156097" y="2495576"/>
                  <a:pt x="4162567" y="2467541"/>
                </a:cubicBezTo>
                <a:cubicBezTo>
                  <a:pt x="4169800" y="2436197"/>
                  <a:pt x="4170927" y="2403737"/>
                  <a:pt x="4176215" y="2372007"/>
                </a:cubicBezTo>
                <a:cubicBezTo>
                  <a:pt x="4180029" y="2349126"/>
                  <a:pt x="4185314" y="2326514"/>
                  <a:pt x="4189863" y="2303768"/>
                </a:cubicBezTo>
                <a:cubicBezTo>
                  <a:pt x="4185314" y="2221881"/>
                  <a:pt x="4184952" y="2139654"/>
                  <a:pt x="4176215" y="2058108"/>
                </a:cubicBezTo>
                <a:cubicBezTo>
                  <a:pt x="4171272" y="2011979"/>
                  <a:pt x="4148919" y="1921631"/>
                  <a:pt x="4148919" y="1921631"/>
                </a:cubicBezTo>
                <a:cubicBezTo>
                  <a:pt x="4139225" y="1708361"/>
                  <a:pt x="4147703" y="1682314"/>
                  <a:pt x="4121624" y="1525846"/>
                </a:cubicBezTo>
                <a:cubicBezTo>
                  <a:pt x="4117810" y="1502965"/>
                  <a:pt x="4114079" y="1479986"/>
                  <a:pt x="4107976" y="1457607"/>
                </a:cubicBezTo>
                <a:cubicBezTo>
                  <a:pt x="4100406" y="1429849"/>
                  <a:pt x="4098345" y="1398431"/>
                  <a:pt x="4080681" y="1375720"/>
                </a:cubicBezTo>
                <a:cubicBezTo>
                  <a:pt x="4048836" y="1334777"/>
                  <a:pt x="4021823" y="1289567"/>
                  <a:pt x="3985146" y="1252890"/>
                </a:cubicBezTo>
                <a:cubicBezTo>
                  <a:pt x="3971498" y="1239242"/>
                  <a:pt x="3956764" y="1226601"/>
                  <a:pt x="3944203" y="1211947"/>
                </a:cubicBezTo>
                <a:cubicBezTo>
                  <a:pt x="3853918" y="1106615"/>
                  <a:pt x="3953944" y="1211287"/>
                  <a:pt x="3862316" y="1089117"/>
                </a:cubicBezTo>
                <a:cubicBezTo>
                  <a:pt x="3850736" y="1073676"/>
                  <a:pt x="3833934" y="1062828"/>
                  <a:pt x="3821373" y="1048174"/>
                </a:cubicBezTo>
                <a:cubicBezTo>
                  <a:pt x="3806570" y="1030904"/>
                  <a:pt x="3793651" y="1012092"/>
                  <a:pt x="3780430" y="993583"/>
                </a:cubicBezTo>
                <a:cubicBezTo>
                  <a:pt x="3770896" y="980236"/>
                  <a:pt x="3763635" y="965241"/>
                  <a:pt x="3753134" y="952640"/>
                </a:cubicBezTo>
                <a:cubicBezTo>
                  <a:pt x="3740778" y="937813"/>
                  <a:pt x="3724041" y="926931"/>
                  <a:pt x="3712191" y="911696"/>
                </a:cubicBezTo>
                <a:cubicBezTo>
                  <a:pt x="3627460" y="802756"/>
                  <a:pt x="3682143" y="865250"/>
                  <a:pt x="3630304" y="761571"/>
                </a:cubicBezTo>
                <a:cubicBezTo>
                  <a:pt x="3622969" y="746900"/>
                  <a:pt x="3610344" y="735299"/>
                  <a:pt x="3603009" y="720628"/>
                </a:cubicBezTo>
                <a:cubicBezTo>
                  <a:pt x="3579143" y="672896"/>
                  <a:pt x="3565760" y="607699"/>
                  <a:pt x="3521122" y="570502"/>
                </a:cubicBezTo>
                <a:cubicBezTo>
                  <a:pt x="3510070" y="561293"/>
                  <a:pt x="3493827" y="561404"/>
                  <a:pt x="3480179" y="556855"/>
                </a:cubicBezTo>
                <a:cubicBezTo>
                  <a:pt x="3469474" y="535445"/>
                  <a:pt x="3444879" y="480611"/>
                  <a:pt x="3425588" y="461320"/>
                </a:cubicBezTo>
                <a:cubicBezTo>
                  <a:pt x="3409504" y="445236"/>
                  <a:pt x="3388267" y="435180"/>
                  <a:pt x="3370997" y="420377"/>
                </a:cubicBezTo>
                <a:cubicBezTo>
                  <a:pt x="3356343" y="407816"/>
                  <a:pt x="3345760" y="390652"/>
                  <a:pt x="3330054" y="379434"/>
                </a:cubicBezTo>
                <a:cubicBezTo>
                  <a:pt x="3236629" y="312702"/>
                  <a:pt x="3311872" y="389304"/>
                  <a:pt x="3234519" y="324843"/>
                </a:cubicBezTo>
                <a:cubicBezTo>
                  <a:pt x="3219692" y="312487"/>
                  <a:pt x="3209859" y="294261"/>
                  <a:pt x="3193576" y="283899"/>
                </a:cubicBezTo>
                <a:cubicBezTo>
                  <a:pt x="3159248" y="262054"/>
                  <a:pt x="3120788" y="247505"/>
                  <a:pt x="3084394" y="229308"/>
                </a:cubicBezTo>
                <a:cubicBezTo>
                  <a:pt x="3007895" y="191059"/>
                  <a:pt x="3048687" y="209567"/>
                  <a:pt x="2961564" y="174717"/>
                </a:cubicBezTo>
                <a:cubicBezTo>
                  <a:pt x="2947916" y="161069"/>
                  <a:pt x="2936904" y="144136"/>
                  <a:pt x="2920621" y="133774"/>
                </a:cubicBezTo>
                <a:cubicBezTo>
                  <a:pt x="2808007" y="62111"/>
                  <a:pt x="2788914" y="75429"/>
                  <a:pt x="2647666" y="51887"/>
                </a:cubicBezTo>
                <a:cubicBezTo>
                  <a:pt x="2624920" y="42789"/>
                  <a:pt x="2602366" y="33194"/>
                  <a:pt x="2579427" y="24592"/>
                </a:cubicBezTo>
                <a:cubicBezTo>
                  <a:pt x="2445451" y="-25649"/>
                  <a:pt x="2434584" y="15100"/>
                  <a:pt x="2197289" y="24592"/>
                </a:cubicBezTo>
                <a:cubicBezTo>
                  <a:pt x="2179092" y="29141"/>
                  <a:pt x="2160733" y="33087"/>
                  <a:pt x="2142698" y="38240"/>
                </a:cubicBezTo>
                <a:cubicBezTo>
                  <a:pt x="2128866" y="42192"/>
                  <a:pt x="2116141" y="51887"/>
                  <a:pt x="2101755" y="51887"/>
                </a:cubicBezTo>
                <a:cubicBezTo>
                  <a:pt x="2069587" y="51887"/>
                  <a:pt x="2038066" y="42789"/>
                  <a:pt x="2006221" y="38240"/>
                </a:cubicBezTo>
                <a:lnTo>
                  <a:pt x="1965278" y="24592"/>
                </a:lnTo>
                <a:close/>
              </a:path>
            </a:pathLst>
          </a:custGeom>
          <a:gradFill flip="none" rotWithShape="1">
            <a:gsLst>
              <a:gs pos="0">
                <a:schemeClr val="accent3">
                  <a:lumMod val="95000"/>
                  <a:shade val="30000"/>
                  <a:satMod val="115000"/>
                </a:schemeClr>
              </a:gs>
              <a:gs pos="50000">
                <a:schemeClr val="accent3">
                  <a:lumMod val="95000"/>
                  <a:shade val="67500"/>
                  <a:satMod val="115000"/>
                </a:schemeClr>
              </a:gs>
              <a:gs pos="100000">
                <a:schemeClr val="accent3">
                  <a:lumMod val="95000"/>
                  <a:shade val="100000"/>
                  <a:satMod val="115000"/>
                </a:schemeClr>
              </a:gs>
            </a:gsLst>
            <a:lin ang="16200000" scaled="1"/>
            <a:tileRect/>
          </a:gradFill>
          <a:ln w="9525" cap="flat" cmpd="sng" algn="ctr">
            <a:solidFill>
              <a:schemeClr val="accent3">
                <a:lumMod val="9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34" charset="-128"/>
            </a:endParaRPr>
          </a:p>
        </p:txBody>
      </p:sp>
      <p:sp>
        <p:nvSpPr>
          <p:cNvPr id="6" name="Right Triangle 5"/>
          <p:cNvSpPr/>
          <p:nvPr/>
        </p:nvSpPr>
        <p:spPr bwMode="auto">
          <a:xfrm>
            <a:off x="6681548" y="152400"/>
            <a:ext cx="938450" cy="876868"/>
          </a:xfrm>
          <a:prstGeom prst="rtTriangl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34" charset="-128"/>
            </a:endParaRPr>
          </a:p>
        </p:txBody>
      </p:sp>
      <p:sp>
        <p:nvSpPr>
          <p:cNvPr id="7" name="Chord 6"/>
          <p:cNvSpPr/>
          <p:nvPr/>
        </p:nvSpPr>
        <p:spPr bwMode="auto">
          <a:xfrm rot="17426054">
            <a:off x="6424112" y="919319"/>
            <a:ext cx="731788" cy="816541"/>
          </a:xfrm>
          <a:prstGeom prst="chord">
            <a:avLst/>
          </a:prstGeom>
          <a:solidFill>
            <a:srgbClr val="6D1D23"/>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34" charset="-128"/>
            </a:endParaRPr>
          </a:p>
        </p:txBody>
      </p:sp>
      <p:cxnSp>
        <p:nvCxnSpPr>
          <p:cNvPr id="9" name="Straight Connector 8"/>
          <p:cNvCxnSpPr>
            <a:stCxn id="6" idx="0"/>
          </p:cNvCxnSpPr>
          <p:nvPr/>
        </p:nvCxnSpPr>
        <p:spPr bwMode="auto">
          <a:xfrm>
            <a:off x="6681548" y="152400"/>
            <a:ext cx="1" cy="1048603"/>
          </a:xfrm>
          <a:prstGeom prst="line">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Rectangle 9"/>
          <p:cNvSpPr/>
          <p:nvPr/>
        </p:nvSpPr>
        <p:spPr>
          <a:xfrm>
            <a:off x="304801" y="0"/>
            <a:ext cx="3581399" cy="1323439"/>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sz="40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The genetics iceberg</a:t>
            </a:r>
          </a:p>
        </p:txBody>
      </p:sp>
      <p:pic>
        <p:nvPicPr>
          <p:cNvPr id="1026" name="Picture 2" descr="Image result for waves clipart"/>
          <p:cNvPicPr>
            <a:picLocks noChangeAspect="1" noChangeArrowheads="1"/>
          </p:cNvPicPr>
          <p:nvPr/>
        </p:nvPicPr>
        <p:blipFill rotWithShape="1">
          <a:blip r:embed="rId2">
            <a:extLst>
              <a:ext uri="{28A0092B-C50C-407E-A947-70E740481C1C}">
                <a14:useLocalDpi xmlns:a14="http://schemas.microsoft.com/office/drawing/2010/main" val="0"/>
              </a:ext>
            </a:extLst>
          </a:blip>
          <a:srcRect t="36614" b="36221"/>
          <a:stretch/>
        </p:blipFill>
        <p:spPr bwMode="auto">
          <a:xfrm>
            <a:off x="-252420" y="1371600"/>
            <a:ext cx="9817560" cy="35269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rot="18392625">
            <a:off x="1465133" y="1991679"/>
            <a:ext cx="3257761" cy="400110"/>
          </a:xfrm>
          <a:prstGeom prst="rect">
            <a:avLst/>
          </a:prstGeom>
          <a:noFill/>
        </p:spPr>
        <p:txBody>
          <a:bodyPr wrap="square" rtlCol="0">
            <a:spAutoFit/>
          </a:bodyPr>
          <a:lstStyle/>
          <a:p>
            <a:pPr algn="r"/>
            <a:r>
              <a:rPr lang="en-US" sz="2000" dirty="0"/>
              <a:t>-------How cancer works</a:t>
            </a:r>
          </a:p>
        </p:txBody>
      </p:sp>
      <p:sp>
        <p:nvSpPr>
          <p:cNvPr id="12" name="TextBox 11"/>
          <p:cNvSpPr txBox="1"/>
          <p:nvPr/>
        </p:nvSpPr>
        <p:spPr>
          <a:xfrm rot="15229523">
            <a:off x="3633596" y="2449927"/>
            <a:ext cx="4210124" cy="400110"/>
          </a:xfrm>
          <a:prstGeom prst="rect">
            <a:avLst/>
          </a:prstGeom>
          <a:noFill/>
        </p:spPr>
        <p:txBody>
          <a:bodyPr wrap="square" rtlCol="0">
            <a:spAutoFit/>
          </a:bodyPr>
          <a:lstStyle/>
          <a:p>
            <a:pPr algn="r"/>
            <a:r>
              <a:rPr lang="en-US" sz="2000" dirty="0"/>
              <a:t>----------------------Targeted therapies</a:t>
            </a:r>
          </a:p>
        </p:txBody>
      </p:sp>
      <p:sp>
        <p:nvSpPr>
          <p:cNvPr id="13" name="TextBox 12"/>
          <p:cNvSpPr txBox="1"/>
          <p:nvPr/>
        </p:nvSpPr>
        <p:spPr>
          <a:xfrm rot="17031261">
            <a:off x="314083" y="4056577"/>
            <a:ext cx="7460465" cy="400110"/>
          </a:xfrm>
          <a:prstGeom prst="rect">
            <a:avLst/>
          </a:prstGeom>
          <a:noFill/>
        </p:spPr>
        <p:txBody>
          <a:bodyPr wrap="square" rtlCol="0">
            <a:spAutoFit/>
          </a:bodyPr>
          <a:lstStyle/>
          <a:p>
            <a:pPr algn="r"/>
            <a:r>
              <a:rPr lang="en-US" sz="2000" dirty="0"/>
              <a:t>Who benefits from increased screening/prevention?</a:t>
            </a:r>
          </a:p>
        </p:txBody>
      </p:sp>
      <p:sp>
        <p:nvSpPr>
          <p:cNvPr id="14" name="TextBox 13"/>
          <p:cNvSpPr txBox="1"/>
          <p:nvPr/>
        </p:nvSpPr>
        <p:spPr>
          <a:xfrm rot="17718654">
            <a:off x="795783" y="2746935"/>
            <a:ext cx="5319152" cy="400110"/>
          </a:xfrm>
          <a:prstGeom prst="rect">
            <a:avLst/>
          </a:prstGeom>
          <a:noFill/>
        </p:spPr>
        <p:txBody>
          <a:bodyPr wrap="square" rtlCol="0">
            <a:spAutoFit/>
          </a:bodyPr>
          <a:lstStyle/>
          <a:p>
            <a:pPr algn="r"/>
            <a:r>
              <a:rPr lang="en-US" sz="2000" dirty="0"/>
              <a:t>----------------------Personalized cancer risk</a:t>
            </a:r>
          </a:p>
        </p:txBody>
      </p:sp>
      <p:pic>
        <p:nvPicPr>
          <p:cNvPr id="2050" name="Picture 2" descr="Image result for DNA clipart"/>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rot="17440524">
            <a:off x="6728588" y="283108"/>
            <a:ext cx="527421" cy="7764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76919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l="17364" t="8627" r="15295" b="7394"/>
          <a:stretch/>
        </p:blipFill>
        <p:spPr bwMode="auto">
          <a:xfrm>
            <a:off x="963285" y="0"/>
            <a:ext cx="7723515" cy="601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xmlns="" val="1"/>
            </a:ext>
          </a:extLst>
        </p:spPr>
      </p:pic>
    </p:spTree>
    <p:extLst>
      <p:ext uri="{BB962C8B-B14F-4D97-AF65-F5344CB8AC3E}">
        <p14:creationId xmlns:p14="http://schemas.microsoft.com/office/powerpoint/2010/main" val="4883579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l="17364" t="8627" r="15295" b="7394"/>
          <a:stretch/>
        </p:blipFill>
        <p:spPr bwMode="auto">
          <a:xfrm>
            <a:off x="963285" y="0"/>
            <a:ext cx="7723515" cy="601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xmlns="" val="1"/>
            </a:ext>
          </a:extLst>
        </p:spPr>
      </p:pic>
      <p:pic>
        <p:nvPicPr>
          <p:cNvPr id="2050" name="Picture 2"/>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l="15714" t="9440" r="14899" b="81120"/>
          <a:stretch/>
        </p:blipFill>
        <p:spPr bwMode="auto">
          <a:xfrm>
            <a:off x="685800" y="76200"/>
            <a:ext cx="8065330"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l="59885" t="27121" r="25695" b="48999"/>
          <a:stretch/>
        </p:blipFill>
        <p:spPr bwMode="auto">
          <a:xfrm>
            <a:off x="4981575" y="4250262"/>
            <a:ext cx="1628775" cy="16858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l="59885" t="24123" r="25695" b="48999"/>
          <a:stretch/>
        </p:blipFill>
        <p:spPr bwMode="auto">
          <a:xfrm>
            <a:off x="6686550" y="1219200"/>
            <a:ext cx="1628775" cy="18975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val 4"/>
          <p:cNvSpPr/>
          <p:nvPr/>
        </p:nvSpPr>
        <p:spPr bwMode="auto">
          <a:xfrm>
            <a:off x="6553200" y="1143000"/>
            <a:ext cx="1981200" cy="1981200"/>
          </a:xfrm>
          <a:prstGeom prst="ellipse">
            <a:avLst/>
          </a:prstGeom>
          <a:noFill/>
          <a:ln w="5715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34" charset="-128"/>
            </a:endParaRPr>
          </a:p>
        </p:txBody>
      </p:sp>
      <p:sp>
        <p:nvSpPr>
          <p:cNvPr id="11" name="Oval 10"/>
          <p:cNvSpPr/>
          <p:nvPr/>
        </p:nvSpPr>
        <p:spPr bwMode="auto">
          <a:xfrm>
            <a:off x="4825042" y="4038600"/>
            <a:ext cx="1981200" cy="1981200"/>
          </a:xfrm>
          <a:prstGeom prst="ellipse">
            <a:avLst/>
          </a:prstGeom>
          <a:noFill/>
          <a:ln w="5715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34" charset="-128"/>
            </a:endParaRPr>
          </a:p>
        </p:txBody>
      </p:sp>
      <p:sp>
        <p:nvSpPr>
          <p:cNvPr id="13" name="TextBox 12"/>
          <p:cNvSpPr txBox="1"/>
          <p:nvPr/>
        </p:nvSpPr>
        <p:spPr>
          <a:xfrm>
            <a:off x="766762" y="133290"/>
            <a:ext cx="1366838" cy="400110"/>
          </a:xfrm>
          <a:prstGeom prst="rect">
            <a:avLst/>
          </a:prstGeom>
          <a:noFill/>
        </p:spPr>
        <p:txBody>
          <a:bodyPr wrap="square" rtlCol="0">
            <a:spAutoFit/>
          </a:bodyPr>
          <a:lstStyle/>
          <a:p>
            <a:r>
              <a:rPr lang="en-US" sz="2000" dirty="0">
                <a:latin typeface="+mj-lt"/>
              </a:rPr>
              <a:t>Somatic/</a:t>
            </a:r>
          </a:p>
        </p:txBody>
      </p:sp>
      <p:cxnSp>
        <p:nvCxnSpPr>
          <p:cNvPr id="15" name="Straight Connector 14"/>
          <p:cNvCxnSpPr/>
          <p:nvPr/>
        </p:nvCxnSpPr>
        <p:spPr bwMode="auto">
          <a:xfrm>
            <a:off x="766762" y="457200"/>
            <a:ext cx="3652838" cy="0"/>
          </a:xfrm>
          <a:prstGeom prst="line">
            <a:avLst/>
          </a:prstGeom>
          <a:solidFill>
            <a:schemeClr val="accent1"/>
          </a:solidFill>
          <a:ln w="38100" cap="flat" cmpd="sng" algn="ctr">
            <a:solidFill>
              <a:srgbClr val="FFC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317163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l="17364" t="8627" r="15295" b="7394"/>
          <a:stretch/>
        </p:blipFill>
        <p:spPr bwMode="auto">
          <a:xfrm>
            <a:off x="963285" y="0"/>
            <a:ext cx="7723515" cy="601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xmlns="" val="1"/>
            </a:ext>
          </a:extLst>
        </p:spPr>
      </p:pic>
      <p:pic>
        <p:nvPicPr>
          <p:cNvPr id="2050" name="Picture 2"/>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l="15714" t="9440" r="14899" b="81120"/>
          <a:stretch/>
        </p:blipFill>
        <p:spPr bwMode="auto">
          <a:xfrm>
            <a:off x="685800" y="76200"/>
            <a:ext cx="8065330"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2"/>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l="62258" t="52934" r="27253" b="13207"/>
          <a:stretch/>
        </p:blipFill>
        <p:spPr bwMode="auto">
          <a:xfrm>
            <a:off x="208535" y="2438401"/>
            <a:ext cx="1086865" cy="21928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Oval 13"/>
          <p:cNvSpPr/>
          <p:nvPr/>
        </p:nvSpPr>
        <p:spPr bwMode="auto">
          <a:xfrm>
            <a:off x="1562100" y="1419225"/>
            <a:ext cx="1447800" cy="1447800"/>
          </a:xfrm>
          <a:prstGeom prst="ellipse">
            <a:avLst/>
          </a:prstGeom>
          <a:noFill/>
          <a:ln w="5715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34" charset="-128"/>
            </a:endParaRPr>
          </a:p>
        </p:txBody>
      </p:sp>
      <p:sp>
        <p:nvSpPr>
          <p:cNvPr id="15" name="Oval 14"/>
          <p:cNvSpPr/>
          <p:nvPr/>
        </p:nvSpPr>
        <p:spPr bwMode="auto">
          <a:xfrm>
            <a:off x="1562100" y="4231212"/>
            <a:ext cx="1447800" cy="1447800"/>
          </a:xfrm>
          <a:prstGeom prst="ellipse">
            <a:avLst/>
          </a:prstGeom>
          <a:noFill/>
          <a:ln w="5715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34" charset="-128"/>
            </a:endParaRPr>
          </a:p>
        </p:txBody>
      </p:sp>
      <p:cxnSp>
        <p:nvCxnSpPr>
          <p:cNvPr id="18" name="Straight Arrow Connector 17"/>
          <p:cNvCxnSpPr>
            <a:stCxn id="14" idx="2"/>
          </p:cNvCxnSpPr>
          <p:nvPr/>
        </p:nvCxnSpPr>
        <p:spPr bwMode="auto">
          <a:xfrm flipH="1">
            <a:off x="1300815" y="2143125"/>
            <a:ext cx="261285" cy="400358"/>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Straight Arrow Connector 19"/>
          <p:cNvCxnSpPr>
            <a:stCxn id="15" idx="2"/>
          </p:cNvCxnSpPr>
          <p:nvPr/>
        </p:nvCxnSpPr>
        <p:spPr bwMode="auto">
          <a:xfrm flipH="1" flipV="1">
            <a:off x="1300815" y="4539592"/>
            <a:ext cx="261285" cy="41552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Straight Connector 21"/>
          <p:cNvCxnSpPr/>
          <p:nvPr/>
        </p:nvCxnSpPr>
        <p:spPr bwMode="auto">
          <a:xfrm>
            <a:off x="4800600" y="457200"/>
            <a:ext cx="2667000" cy="0"/>
          </a:xfrm>
          <a:prstGeom prst="line">
            <a:avLst/>
          </a:prstGeom>
          <a:solidFill>
            <a:schemeClr val="accent1"/>
          </a:solidFill>
          <a:ln w="38100" cap="flat" cmpd="sng" algn="ctr">
            <a:solidFill>
              <a:srgbClr val="FFC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729023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bwMode="auto">
          <a:xfrm>
            <a:off x="1143000" y="482930"/>
            <a:ext cx="6781800" cy="6222670"/>
          </a:xfrm>
          <a:prstGeom prst="ellipse">
            <a:avLst/>
          </a:prstGeom>
          <a:solidFill>
            <a:srgbClr val="00B0F0">
              <a:alpha val="2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34" charset="-128"/>
            </a:endParaRPr>
          </a:p>
        </p:txBody>
      </p:sp>
      <p:sp>
        <p:nvSpPr>
          <p:cNvPr id="7" name="Oval 6"/>
          <p:cNvSpPr/>
          <p:nvPr/>
        </p:nvSpPr>
        <p:spPr bwMode="auto">
          <a:xfrm>
            <a:off x="1600200" y="2209800"/>
            <a:ext cx="4419600" cy="4267200"/>
          </a:xfrm>
          <a:prstGeom prst="ellipse">
            <a:avLst/>
          </a:prstGeom>
          <a:solidFill>
            <a:srgbClr val="FF0000">
              <a:alpha val="2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34" charset="-128"/>
            </a:endParaRPr>
          </a:p>
        </p:txBody>
      </p:sp>
      <p:sp>
        <p:nvSpPr>
          <p:cNvPr id="9" name="TextBox 8"/>
          <p:cNvSpPr txBox="1"/>
          <p:nvPr/>
        </p:nvSpPr>
        <p:spPr>
          <a:xfrm>
            <a:off x="3046515" y="3226130"/>
            <a:ext cx="2439885" cy="1323439"/>
          </a:xfrm>
          <a:prstGeom prst="rect">
            <a:avLst/>
          </a:prstGeom>
          <a:noFill/>
        </p:spPr>
        <p:txBody>
          <a:bodyPr wrap="square" rtlCol="0">
            <a:spAutoFit/>
          </a:bodyPr>
          <a:lstStyle/>
          <a:p>
            <a:pPr algn="ctr"/>
            <a:r>
              <a:rPr lang="en-US" sz="2000" dirty="0"/>
              <a:t>Cancer Panel: Multiple genes focused on a cancer type</a:t>
            </a:r>
          </a:p>
        </p:txBody>
      </p:sp>
      <p:sp>
        <p:nvSpPr>
          <p:cNvPr id="6" name="Oval 5"/>
          <p:cNvSpPr/>
          <p:nvPr/>
        </p:nvSpPr>
        <p:spPr bwMode="auto">
          <a:xfrm>
            <a:off x="2057400" y="4413526"/>
            <a:ext cx="1978231" cy="1807344"/>
          </a:xfrm>
          <a:prstGeom prst="ellipse">
            <a:avLst/>
          </a:prstGeom>
          <a:solidFill>
            <a:srgbClr val="FFFF00">
              <a:alpha val="2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34" charset="-128"/>
            </a:endParaRPr>
          </a:p>
        </p:txBody>
      </p:sp>
      <p:sp>
        <p:nvSpPr>
          <p:cNvPr id="10" name="TextBox 9"/>
          <p:cNvSpPr txBox="1"/>
          <p:nvPr/>
        </p:nvSpPr>
        <p:spPr>
          <a:xfrm>
            <a:off x="3976491" y="1066800"/>
            <a:ext cx="2743200" cy="1015663"/>
          </a:xfrm>
          <a:prstGeom prst="rect">
            <a:avLst/>
          </a:prstGeom>
          <a:noFill/>
        </p:spPr>
        <p:txBody>
          <a:bodyPr wrap="square" rtlCol="0">
            <a:spAutoFit/>
          </a:bodyPr>
          <a:lstStyle/>
          <a:p>
            <a:pPr algn="ctr"/>
            <a:r>
              <a:rPr lang="en-US" sz="2000" dirty="0"/>
              <a:t>Multi-cancer panels: multiple genes for multiple cancer types</a:t>
            </a:r>
          </a:p>
        </p:txBody>
      </p:sp>
      <p:sp>
        <p:nvSpPr>
          <p:cNvPr id="2" name="TextBox 1"/>
          <p:cNvSpPr txBox="1"/>
          <p:nvPr/>
        </p:nvSpPr>
        <p:spPr>
          <a:xfrm>
            <a:off x="2057400" y="4876800"/>
            <a:ext cx="1978231" cy="707886"/>
          </a:xfrm>
          <a:prstGeom prst="rect">
            <a:avLst/>
          </a:prstGeom>
          <a:noFill/>
        </p:spPr>
        <p:txBody>
          <a:bodyPr wrap="square" rtlCol="0">
            <a:spAutoFit/>
          </a:bodyPr>
          <a:lstStyle/>
          <a:p>
            <a:pPr algn="ctr"/>
            <a:r>
              <a:rPr lang="en-US" sz="2000" dirty="0"/>
              <a:t>Single gene/syndrome</a:t>
            </a:r>
          </a:p>
        </p:txBody>
      </p:sp>
      <p:grpSp>
        <p:nvGrpSpPr>
          <p:cNvPr id="4" name="Group 3"/>
          <p:cNvGrpSpPr/>
          <p:nvPr/>
        </p:nvGrpSpPr>
        <p:grpSpPr>
          <a:xfrm>
            <a:off x="381000" y="5638800"/>
            <a:ext cx="2513115" cy="1066800"/>
            <a:chOff x="381000" y="5638800"/>
            <a:chExt cx="2513115" cy="1066800"/>
          </a:xfrm>
        </p:grpSpPr>
        <p:sp>
          <p:nvSpPr>
            <p:cNvPr id="12" name="Oval 11"/>
            <p:cNvSpPr/>
            <p:nvPr/>
          </p:nvSpPr>
          <p:spPr bwMode="auto">
            <a:xfrm>
              <a:off x="2362200" y="5638800"/>
              <a:ext cx="457200" cy="429670"/>
            </a:xfrm>
            <a:prstGeom prst="ellipse">
              <a:avLst/>
            </a:prstGeom>
            <a:solidFill>
              <a:srgbClr val="FF0000">
                <a:alpha val="2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34" charset="-128"/>
              </a:endParaRPr>
            </a:p>
          </p:txBody>
        </p:sp>
        <p:sp>
          <p:nvSpPr>
            <p:cNvPr id="13" name="TextBox 12"/>
            <p:cNvSpPr txBox="1"/>
            <p:nvPr/>
          </p:nvSpPr>
          <p:spPr>
            <a:xfrm>
              <a:off x="381000" y="6305490"/>
              <a:ext cx="2513115" cy="400110"/>
            </a:xfrm>
            <a:prstGeom prst="rect">
              <a:avLst/>
            </a:prstGeom>
            <a:noFill/>
          </p:spPr>
          <p:txBody>
            <a:bodyPr wrap="square" rtlCol="0">
              <a:spAutoFit/>
            </a:bodyPr>
            <a:lstStyle/>
            <a:p>
              <a:pPr algn="ctr"/>
              <a:r>
                <a:rPr lang="en-US" sz="2000" dirty="0"/>
                <a:t>Targeted mutation</a:t>
              </a:r>
            </a:p>
          </p:txBody>
        </p:sp>
        <p:cxnSp>
          <p:nvCxnSpPr>
            <p:cNvPr id="17" name="Straight Arrow Connector 16"/>
            <p:cNvCxnSpPr>
              <a:stCxn id="13" idx="0"/>
            </p:cNvCxnSpPr>
            <p:nvPr/>
          </p:nvCxnSpPr>
          <p:spPr bwMode="auto">
            <a:xfrm flipV="1">
              <a:off x="1637558" y="5853635"/>
              <a:ext cx="953242" cy="451855"/>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4" name="Rectangle: Rounded Corners 13">
            <a:extLst>
              <a:ext uri="{FF2B5EF4-FFF2-40B4-BE49-F238E27FC236}">
                <a16:creationId xmlns:a16="http://schemas.microsoft.com/office/drawing/2014/main" id="{3B8E6A68-339F-48FD-9B5D-8A1C8353506B}"/>
              </a:ext>
            </a:extLst>
          </p:cNvPr>
          <p:cNvSpPr/>
          <p:nvPr/>
        </p:nvSpPr>
        <p:spPr bwMode="auto">
          <a:xfrm>
            <a:off x="5946799" y="3479861"/>
            <a:ext cx="2847350" cy="2185380"/>
          </a:xfrm>
          <a:prstGeom prst="roundRect">
            <a:avLst/>
          </a:prstGeom>
          <a:solidFill>
            <a:srgbClr val="FFC0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a:latin typeface="Arial"/>
              </a:rPr>
              <a:t>Negative for BRCA/Lynch in the past? You are eligible for updated testing</a:t>
            </a:r>
            <a:r>
              <a:rPr lang="en-US">
                <a:latin typeface="Arial"/>
                <a:ea typeface="Arial"/>
                <a:cs typeface="Arial"/>
              </a:rPr>
              <a:t>​</a:t>
            </a:r>
            <a:endParaRPr kumimoji="0" lang="en-US" sz="2400" b="0" i="0" u="none" strike="noStrike" cap="none" normalizeH="0" baseline="0">
              <a:ln>
                <a:noFill/>
              </a:ln>
              <a:solidFill>
                <a:schemeClr val="tx1"/>
              </a:solidFill>
              <a:effectLst/>
              <a:latin typeface="Arial" charset="0"/>
              <a:ea typeface="ＭＳ Ｐゴシック" pitchFamily="34" charset="-128"/>
            </a:endParaRPr>
          </a:p>
        </p:txBody>
      </p:sp>
    </p:spTree>
    <p:extLst>
      <p:ext uri="{BB962C8B-B14F-4D97-AF65-F5344CB8AC3E}">
        <p14:creationId xmlns:p14="http://schemas.microsoft.com/office/powerpoint/2010/main" val="592463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p:bldP spid="6" grpId="0" animBg="1"/>
      <p:bldP spid="10" grpId="0"/>
      <p:bldP spid="2" grpId="0"/>
      <p:bldP spid="14" grpId="0" animBg="1"/>
    </p:bld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Verdana"/>
        <a:ea typeface="Arial Unicode MS"/>
        <a:cs typeface="Arial Unicode MS"/>
      </a:majorFont>
      <a:minorFont>
        <a:latin typeface="Verdana"/>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charset="0"/>
            <a:ea typeface="ＭＳ Ｐゴシック" pitchFamily="3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Verdana"/>
        <a:ea typeface="Arial Unicode MS"/>
        <a:cs typeface="Arial Unicode MS"/>
      </a:majorFont>
      <a:minorFont>
        <a:latin typeface="Verdana"/>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charset="0"/>
            <a:ea typeface="ＭＳ Ｐゴシック" pitchFamily="3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6070</TotalTime>
  <Words>1014</Words>
  <Application>Microsoft Office PowerPoint</Application>
  <PresentationFormat>On-screen Show (4:3)</PresentationFormat>
  <Paragraphs>154</Paragraphs>
  <Slides>21</Slides>
  <Notes>5</Notes>
  <HiddenSlides>0</HiddenSlides>
  <MMClips>0</MMClips>
  <ScaleCrop>false</ScaleCrop>
  <HeadingPairs>
    <vt:vector size="4" baseType="variant">
      <vt:variant>
        <vt:lpstr>Theme</vt:lpstr>
      </vt:variant>
      <vt:variant>
        <vt:i4>2</vt:i4>
      </vt:variant>
      <vt:variant>
        <vt:lpstr>Slide Titles</vt:lpstr>
      </vt:variant>
      <vt:variant>
        <vt:i4>21</vt:i4>
      </vt:variant>
    </vt:vector>
  </HeadingPairs>
  <TitlesOfParts>
    <vt:vector size="23" baseType="lpstr">
      <vt:lpstr>Blank Presentation</vt:lpstr>
      <vt:lpstr>1_Blank Presentation</vt:lpstr>
      <vt:lpstr>Annual ovarian cancer genetics update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Who should consider genetic testing? (A brief overview)  </vt:lpstr>
      <vt:lpstr>What happens after genetic testing?</vt:lpstr>
      <vt:lpstr>PowerPoint Presentation</vt:lpstr>
      <vt:lpstr>PowerPoint Presentation</vt:lpstr>
      <vt:lpstr>Family history of cancer?  Who is the best person to test?</vt:lpstr>
      <vt:lpstr>PowerPoint Presentation</vt:lpstr>
      <vt:lpstr>Types of results from genetic testing</vt:lpstr>
      <vt:lpstr>Thinking about the future</vt:lpstr>
      <vt:lpstr>Perceived barriers to genetic testing</vt:lpstr>
      <vt:lpstr>Resources</vt:lpstr>
      <vt:lpstr>Questions?</vt:lpstr>
    </vt:vector>
  </TitlesOfParts>
  <Company>Jimbo Raleigh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Jimbo Raleigh</dc:creator>
  <cp:lastModifiedBy>Clark, Becky</cp:lastModifiedBy>
  <cp:revision>228</cp:revision>
  <cp:lastPrinted>2018-05-24T00:05:37Z</cp:lastPrinted>
  <dcterms:created xsi:type="dcterms:W3CDTF">2011-09-06T18:43:25Z</dcterms:created>
  <dcterms:modified xsi:type="dcterms:W3CDTF">2020-06-22T05:01:28Z</dcterms:modified>
</cp:coreProperties>
</file>